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7" r:id="rId2"/>
    <p:sldMasterId id="2147483690" r:id="rId3"/>
  </p:sldMasterIdLst>
  <p:notesMasterIdLst>
    <p:notesMasterId r:id="rId19"/>
  </p:notesMasterIdLst>
  <p:handoutMasterIdLst>
    <p:handoutMasterId r:id="rId20"/>
  </p:handoutMasterIdLst>
  <p:sldIdLst>
    <p:sldId id="295" r:id="rId4"/>
    <p:sldId id="296" r:id="rId5"/>
    <p:sldId id="313" r:id="rId6"/>
    <p:sldId id="289" r:id="rId7"/>
    <p:sldId id="256" r:id="rId8"/>
    <p:sldId id="304" r:id="rId9"/>
    <p:sldId id="267" r:id="rId10"/>
    <p:sldId id="301" r:id="rId11"/>
    <p:sldId id="302" r:id="rId12"/>
    <p:sldId id="276" r:id="rId13"/>
    <p:sldId id="311" r:id="rId14"/>
    <p:sldId id="306" r:id="rId15"/>
    <p:sldId id="310" r:id="rId16"/>
    <p:sldId id="312" r:id="rId17"/>
    <p:sldId id="271" r:id="rId18"/>
  </p:sldIdLst>
  <p:sldSz cx="9144000" cy="6858000" type="screen4x3"/>
  <p:notesSz cx="6797675" cy="9926638"/>
  <p:custShowLst>
    <p:custShow name="Erich-Kästner-Schule" id="0">
      <p:sldLst>
        <p:sld r:id="rId10"/>
        <p:sld r:id="rId18"/>
      </p:sldLst>
    </p:custShow>
  </p:custShow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" initials="U" lastIdx="3" clrIdx="0">
    <p:extLst>
      <p:ext uri="{19B8F6BF-5375-455C-9EA6-DF929625EA0E}">
        <p15:presenceInfo xmlns:p15="http://schemas.microsoft.com/office/powerpoint/2012/main" userId="Ute" providerId="None"/>
      </p:ext>
    </p:extLst>
  </p:cmAuthor>
  <p:cmAuthor id="2" name="Reichardt Ute" initials="RU" lastIdx="1" clrIdx="1">
    <p:extLst>
      <p:ext uri="{19B8F6BF-5375-455C-9EA6-DF929625EA0E}">
        <p15:presenceInfo xmlns:p15="http://schemas.microsoft.com/office/powerpoint/2012/main" userId="S::Ute.Reichardt@schulen.nuernberg.de::66dc475f-927c-421b-9a3e-1ddceb5ed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CC"/>
    <a:srgbClr val="FEE602"/>
    <a:srgbClr val="99CC00"/>
    <a:srgbClr val="99FF33"/>
    <a:srgbClr val="FFFF99"/>
    <a:srgbClr val="00CC00"/>
    <a:srgbClr val="FF5050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3348" autoAdjust="0"/>
  </p:normalViewPr>
  <p:slideViewPr>
    <p:cSldViewPr>
      <p:cViewPr varScale="1">
        <p:scale>
          <a:sx n="107" d="100"/>
          <a:sy n="107" d="100"/>
        </p:scale>
        <p:origin x="667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A28D36B-1F4C-4BDF-9D04-735A26200A17}" type="datetimeFigureOut">
              <a:rPr lang="de-DE" smtClean="0"/>
              <a:t>16.10.2023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0F86F4AC-E8AA-49AA-8D46-D6EF6C3E35E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935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1" tIns="45715" rIns="91431" bIns="45715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3"/>
            <a:ext cx="2944086" cy="494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0446" y="3"/>
            <a:ext cx="2944085" cy="494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771" y="4715154"/>
            <a:ext cx="5436567" cy="4465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428584"/>
            <a:ext cx="2944086" cy="49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446" y="9428584"/>
            <a:ext cx="2944085" cy="49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4D1A3A8-C05C-4063-940B-B64FB23BF349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105314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8668" indent="-2879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51796" indent="-230359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12516" indent="-230359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73235" indent="-230359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33954" indent="-230359" defTabSz="4527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94672" indent="-230359" defTabSz="4527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55391" indent="-230359" defTabSz="4527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16109" indent="-230359" defTabSz="45272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1437" algn="l"/>
                <a:tab pos="1842875" algn="l"/>
                <a:tab pos="2764313" algn="l"/>
                <a:tab pos="3685750" algn="l"/>
                <a:tab pos="4607188" algn="l"/>
                <a:tab pos="5528625" algn="l"/>
                <a:tab pos="6450063" algn="l"/>
                <a:tab pos="7371501" algn="l"/>
                <a:tab pos="8292938" algn="l"/>
                <a:tab pos="9214375" algn="l"/>
                <a:tab pos="10135814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B5AEF5A1-E87E-4A27-A710-272A832FBF17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4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65038" y="695214"/>
            <a:ext cx="4660153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144" tIns="46072" rIns="92144" bIns="46072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699023" y="4342707"/>
            <a:ext cx="5592184" cy="41157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81607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873" indent="-285721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2882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035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189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7763BD85-28BC-47E2-95A1-1957084106AD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5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132946" y="754838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4956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873" indent="-285721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2882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035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189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6099A75A-3C68-4188-9A61-13DA0BBC9F48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7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32946" y="744499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234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73" indent="-285721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82" indent="-228577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35" indent="-228577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89" indent="-228577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D89F79C1-1ED9-48B4-9258-3E516CD2C5A9}" type="slidenum">
              <a:rPr lang="en-GB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10</a:t>
            </a:fld>
            <a:endParaRPr lang="en-GB" altLang="de-DE" dirty="0">
              <a:latin typeface="Arial" panose="020B0604020202020204" pitchFamily="34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32946" y="744499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de-DE" altLang="de-DE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08314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873" indent="-285721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2882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035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189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CAD7CE16-E7C6-4A92-9D32-72FEF9A66AE4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15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32946" y="744499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141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1622F-9A7B-4671-B006-B7958020CF4C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15547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AE81B-FC3A-4942-9032-51EB5493D4AD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17631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0CC0-FACE-4317-8785-F2D0A2D2D228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01702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657D9-D43C-4376-8711-398F5DBF80CD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81789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3050"/>
            <a:ext cx="8228013" cy="58515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23221-4C5E-487D-8247-49C5F686088A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93723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AA882-5CAA-44F5-872A-5536D438CFB7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75894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23400-6027-4595-A745-885EAD041730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541938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87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182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48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17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69A1C-C153-47A2-848C-6837C9C3083F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711915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382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116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00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29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13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995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05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8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1" tIns="45701" rIns="91401" bIns="4570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-9232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Welche Schulart ist die richtige?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5" y="1600205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9631689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902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89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D788E-CD02-4596-A480-C00BA5D38D6E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18203644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680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734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4904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198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3444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0549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8769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594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1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8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1" tIns="45701" rIns="91401" bIns="4570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-9232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Welche Schulart ist die richtige?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5" y="1600205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059634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5A21C-A60F-4761-8E2B-483CA2CBE98F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8976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15013-9D67-4F34-90C9-A3F5CD86D9E8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67714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7C99D-7D28-435B-B7F7-557E0E5E0718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13270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DE6B3-5386-40BA-92BC-D4E723011EDA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90541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41373-2193-4511-935B-2FCF932A0EFE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1366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0EAAA-6FD1-433C-A12B-7C9CEE1C86C2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1647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E6BD714-751B-4166-B7D9-8C55C2F3ECAF}" type="slidenum">
              <a:rPr lang="en-GB" altLang="de-DE"/>
              <a:pPr/>
              <a:t>‹Nr.›</a:t>
            </a:fld>
            <a:endParaRPr lang="en-GB" altLang="de-DE" dirty="0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52400" y="19050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04800" y="2209800"/>
            <a:ext cx="84582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1500"/>
              </a:spcBef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533400" y="1412875"/>
            <a:ext cx="8610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Clr>
                <a:srgbClr val="40458C"/>
              </a:buClr>
              <a:buSzPct val="100000"/>
              <a:buFont typeface="Tahoma" pitchFamily="34" charset="0"/>
              <a:buNone/>
              <a:defRPr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4479925" y="3200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095375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1384300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588125" y="404813"/>
            <a:ext cx="2325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pic>
        <p:nvPicPr>
          <p:cNvPr id="1037" name="Picture 1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966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2051050" y="207963"/>
            <a:ext cx="957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2124075" y="4762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4264025" y="2297113"/>
            <a:ext cx="174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7235825" y="2193925"/>
            <a:ext cx="21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0" y="1557338"/>
            <a:ext cx="9144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graphicFrame>
        <p:nvGraphicFramePr>
          <p:cNvPr id="1043" name="Object 18"/>
          <p:cNvGraphicFramePr>
            <a:graphicFrameLocks noChangeAspect="1"/>
          </p:cNvGraphicFramePr>
          <p:nvPr/>
        </p:nvGraphicFramePr>
        <p:xfrm>
          <a:off x="1331913" y="0"/>
          <a:ext cx="78120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7647619" imgH="942857" progId="">
                  <p:embed/>
                </p:oleObj>
              </mc:Choice>
              <mc:Fallback>
                <p:oleObj r:id="rId18" imgW="7647619" imgH="942857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0"/>
                        <a:ext cx="7812087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pic>
        <p:nvPicPr>
          <p:cNvPr id="1045" name="Picture 22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836613"/>
            <a:ext cx="26289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6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0"/>
            <a:ext cx="20891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40458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49263" rtl="0" eaLnBrk="0" fontAlgn="base" hangingPunct="0">
        <a:lnSpc>
          <a:spcPct val="9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33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16.10.2023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9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u.reichardt@sigmund-schuckert-gymnasium.de" TargetMode="Externa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fik 3">
            <a:extLst>
              <a:ext uri="{FF2B5EF4-FFF2-40B4-BE49-F238E27FC236}">
                <a16:creationId xmlns:a16="http://schemas.microsoft.com/office/drawing/2014/main" id="{40CE3F6C-D78B-425C-95BB-8E37AEE4A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29" y="515290"/>
            <a:ext cx="6576342" cy="582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8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392919" y="1268760"/>
            <a:ext cx="6358161" cy="936575"/>
          </a:xfr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t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/>
              <a:t>Information am SSG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11013" y="2420888"/>
            <a:ext cx="5112642" cy="3887788"/>
          </a:xfrm>
          <a:solidFill>
            <a:srgbClr val="CCECFF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de-DE" sz="2800" dirty="0"/>
              <a:t>	</a:t>
            </a:r>
            <a:r>
              <a:rPr lang="de-DE" altLang="de-DE" sz="2800" dirty="0"/>
              <a:t>Informationsveranstaltung für Eltern und </a:t>
            </a:r>
            <a:r>
              <a:rPr lang="de-DE" altLang="de-DE" sz="2800" dirty="0" err="1"/>
              <a:t>SchülerInnen</a:t>
            </a:r>
            <a:r>
              <a:rPr lang="de-DE" altLang="de-DE" sz="2800" dirty="0"/>
              <a:t> 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2800" dirty="0"/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000" dirty="0"/>
              <a:t>      Aula des SSG </a:t>
            </a:r>
            <a:br>
              <a:rPr lang="de-DE" altLang="de-DE" sz="2000" dirty="0"/>
            </a:br>
            <a:r>
              <a:rPr lang="de-DE" altLang="de-DE" sz="2000" dirty="0"/>
              <a:t>      am </a:t>
            </a:r>
            <a:r>
              <a:rPr lang="de-DE" altLang="de-DE" sz="2000" b="1" dirty="0"/>
              <a:t>Mittwoch, </a:t>
            </a:r>
            <a:r>
              <a:rPr lang="de-DE" altLang="de-DE" sz="2000" b="1"/>
              <a:t>dem 31.01.2024, </a:t>
            </a:r>
            <a:r>
              <a:rPr lang="de-DE" altLang="de-DE" sz="2000" b="1" dirty="0"/>
              <a:t>18 Uhr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br>
              <a:rPr lang="de-DE" altLang="de-DE" sz="2000" dirty="0"/>
            </a:br>
            <a:r>
              <a:rPr lang="de-DE" altLang="de-DE" sz="2000" dirty="0"/>
              <a:t>      siehe auch unter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000" dirty="0"/>
              <a:t>      </a:t>
            </a:r>
            <a:r>
              <a:rPr lang="de-DE" altLang="de-DE" sz="2000" dirty="0">
                <a:solidFill>
                  <a:srgbClr val="0000CC"/>
                </a:solidFill>
              </a:rPr>
              <a:t>www.sigmund-schuckert-gymnasium.de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538538"/>
            <a:ext cx="3600450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392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53156-4BC7-4FDA-99AA-2B0AD174D3E6}"/>
              </a:ext>
            </a:extLst>
          </p:cNvPr>
          <p:cNvSpPr txBox="1">
            <a:spLocks noChangeArrowheads="1"/>
          </p:cNvSpPr>
          <p:nvPr/>
        </p:nvSpPr>
        <p:spPr>
          <a:xfrm>
            <a:off x="989602" y="634039"/>
            <a:ext cx="7164796" cy="792527"/>
          </a:xfrm>
          <a:prstGeom prst="rect">
            <a:avLst/>
          </a:prstGeom>
          <a:solidFill>
            <a:srgbClr val="FFFF99">
              <a:alpha val="50000"/>
            </a:srgbClr>
          </a:solidFill>
          <a:ln w="9360">
            <a:solidFill>
              <a:srgbClr val="000000"/>
            </a:solidFill>
            <a:miter lim="800000"/>
          </a:ln>
        </p:spPr>
        <p:txBody>
          <a:bodyPr lIns="90000" tIns="46800" rIns="90000" bIns="4680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dirty="0">
                <a:solidFill>
                  <a:schemeClr val="tx1"/>
                </a:solidFill>
              </a:rPr>
              <a:t>Notwendiges für die Anmeldung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7734BD-0764-4E65-A6F6-65341217A9D7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988840"/>
            <a:ext cx="7922840" cy="4235121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Anmeldeunterlagen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Übertrittszeugnis im Original </a:t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2800" dirty="0">
                <a:solidFill>
                  <a:schemeClr val="tx1"/>
                </a:solidFill>
              </a:rPr>
              <a:t>(Ausgabe am 02. Mai 2024)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Geburtsurkunde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Ggf. Sorgerechtsbescheid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Ggf. LRS-Gutachten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350" dirty="0">
                <a:solidFill>
                  <a:schemeClr val="tx1"/>
                </a:solidFill>
              </a:rPr>
              <a:t>Verfolgen Sie jeweils die Homepage Ihres Wunschgymnasiums.</a:t>
            </a:r>
          </a:p>
        </p:txBody>
      </p:sp>
    </p:spTree>
    <p:extLst>
      <p:ext uri="{BB962C8B-B14F-4D97-AF65-F5344CB8AC3E}">
        <p14:creationId xmlns:p14="http://schemas.microsoft.com/office/powerpoint/2010/main" val="173010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422972E-5C15-4B44-80A9-57907E748ABE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404664"/>
            <a:ext cx="7922840" cy="1296144"/>
          </a:xfrm>
          <a:prstGeom prst="rect">
            <a:avLst/>
          </a:prstGeom>
          <a:solidFill>
            <a:srgbClr val="FFFF99">
              <a:alpha val="50000"/>
            </a:srgbClr>
          </a:solidFill>
          <a:ln w="9360">
            <a:solidFill>
              <a:srgbClr val="000000"/>
            </a:solidFill>
            <a:miter lim="800000"/>
          </a:ln>
        </p:spPr>
        <p:txBody>
          <a:bodyPr lIns="90000" tIns="46800" rIns="90000" bIns="4680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Anmeldung</a:t>
            </a:r>
            <a:r>
              <a:rPr lang="en-GB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am Gymnasium – </a:t>
            </a: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Termine</a:t>
            </a:r>
            <a:r>
              <a:rPr lang="en-GB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und </a:t>
            </a: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Ablauf</a:t>
            </a:r>
            <a:endParaRPr lang="en-GB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53B04E2-0F41-4D4F-AE67-B851F8AC000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060848"/>
            <a:ext cx="7922840" cy="4235121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Seit</a:t>
            </a:r>
            <a:r>
              <a:rPr lang="en-GB" altLang="de-DE" sz="2800" dirty="0">
                <a:latin typeface="+mj-lt"/>
              </a:rPr>
              <a:t> 2022: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dirty="0">
                <a:latin typeface="+mj-lt"/>
              </a:rPr>
              <a:t>Online-</a:t>
            </a:r>
            <a:r>
              <a:rPr lang="en-GB" altLang="de-DE" sz="2800" dirty="0" err="1">
                <a:latin typeface="+mj-lt"/>
              </a:rPr>
              <a:t>Voranmeldung</a:t>
            </a:r>
            <a:r>
              <a:rPr lang="en-GB" altLang="de-DE" sz="2800" dirty="0">
                <a:latin typeface="+mj-lt"/>
              </a:rPr>
              <a:t> am </a:t>
            </a:r>
            <a:r>
              <a:rPr lang="en-GB" altLang="de-DE" sz="2800" b="1" dirty="0" err="1">
                <a:latin typeface="+mj-lt"/>
              </a:rPr>
              <a:t>Wunschgymnasium</a:t>
            </a:r>
            <a:r>
              <a:rPr lang="en-GB" altLang="de-DE" sz="2800" dirty="0">
                <a:latin typeface="+mj-lt"/>
              </a:rPr>
              <a:t> 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dirty="0" err="1">
                <a:latin typeface="+mj-lt"/>
              </a:rPr>
              <a:t>verpflichtend</a:t>
            </a:r>
            <a:r>
              <a:rPr lang="en-GB" altLang="de-DE" sz="2800" dirty="0">
                <a:latin typeface="+mj-lt"/>
              </a:rPr>
              <a:t> (</a:t>
            </a:r>
            <a:r>
              <a:rPr lang="en-GB" altLang="de-DE" sz="2800" dirty="0" err="1">
                <a:latin typeface="+mj-lt"/>
              </a:rPr>
              <a:t>bis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Freitagmittag</a:t>
            </a:r>
            <a:r>
              <a:rPr lang="en-GB" altLang="de-DE" sz="2800" dirty="0">
                <a:latin typeface="+mj-lt"/>
              </a:rPr>
              <a:t>, 3. Mai 24)</a:t>
            </a:r>
            <a:endParaRPr lang="en-GB" altLang="de-DE" sz="2800" b="1" dirty="0">
              <a:latin typeface="+mj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Anmeldung</a:t>
            </a:r>
            <a:r>
              <a:rPr lang="en-GB" altLang="de-DE" sz="2800" dirty="0">
                <a:latin typeface="+mj-lt"/>
              </a:rPr>
              <a:t> an </a:t>
            </a:r>
            <a:r>
              <a:rPr lang="en-GB" altLang="de-DE" sz="2800" dirty="0" err="1">
                <a:latin typeface="+mj-lt"/>
              </a:rPr>
              <a:t>Gymnasien</a:t>
            </a:r>
            <a:r>
              <a:rPr lang="en-GB" altLang="de-DE" sz="2800" dirty="0">
                <a:latin typeface="+mj-lt"/>
              </a:rPr>
              <a:t> 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b="1" dirty="0">
                <a:latin typeface="+mj-lt"/>
              </a:rPr>
              <a:t>Mo, 6. Mai </a:t>
            </a:r>
            <a:r>
              <a:rPr lang="en-GB" altLang="de-DE" sz="2800" b="1" dirty="0" err="1">
                <a:latin typeface="+mj-lt"/>
              </a:rPr>
              <a:t>bis</a:t>
            </a:r>
            <a:r>
              <a:rPr lang="en-GB" altLang="de-DE" sz="2800" b="1" dirty="0">
                <a:latin typeface="+mj-lt"/>
              </a:rPr>
              <a:t> </a:t>
            </a:r>
            <a:r>
              <a:rPr lang="en-GB" altLang="de-DE" sz="2800" b="1" dirty="0" err="1">
                <a:latin typeface="+mj-lt"/>
              </a:rPr>
              <a:t>Mi</a:t>
            </a:r>
            <a:r>
              <a:rPr lang="en-GB" altLang="de-DE" sz="2800" b="1" dirty="0">
                <a:latin typeface="+mj-lt"/>
              </a:rPr>
              <a:t>, 8. Mai 24 (</a:t>
            </a:r>
            <a:r>
              <a:rPr lang="en-GB" altLang="de-DE" sz="2800" b="1" dirty="0" err="1">
                <a:latin typeface="+mj-lt"/>
              </a:rPr>
              <a:t>bis</a:t>
            </a:r>
            <a:r>
              <a:rPr lang="en-GB" altLang="de-DE" sz="2800" b="1" dirty="0">
                <a:latin typeface="+mj-lt"/>
              </a:rPr>
              <a:t> 12 </a:t>
            </a:r>
            <a:r>
              <a:rPr lang="en-GB" altLang="de-DE" sz="2800" b="1" dirty="0" err="1">
                <a:latin typeface="+mj-lt"/>
              </a:rPr>
              <a:t>Uhr</a:t>
            </a:r>
            <a:r>
              <a:rPr lang="en-GB" altLang="de-DE" sz="2800" b="1" dirty="0">
                <a:latin typeface="+mj-lt"/>
              </a:rPr>
              <a:t>)</a:t>
            </a:r>
            <a:br>
              <a:rPr lang="en-GB" altLang="de-DE" sz="2800" b="1" dirty="0">
                <a:latin typeface="+mj-lt"/>
              </a:rPr>
            </a:br>
            <a:r>
              <a:rPr lang="en-GB" altLang="de-DE" sz="2800" dirty="0">
                <a:latin typeface="+mj-lt"/>
              </a:rPr>
              <a:t>In </a:t>
            </a:r>
            <a:r>
              <a:rPr lang="en-GB" altLang="de-DE" sz="2800" dirty="0" err="1">
                <a:latin typeface="+mj-lt"/>
              </a:rPr>
              <a:t>dieser</a:t>
            </a:r>
            <a:r>
              <a:rPr lang="en-GB" altLang="de-DE" sz="2800" dirty="0">
                <a:latin typeface="+mj-lt"/>
              </a:rPr>
              <a:t> Zeit </a:t>
            </a:r>
            <a:r>
              <a:rPr lang="en-GB" altLang="de-DE" sz="2800" dirty="0" err="1">
                <a:latin typeface="+mj-lt"/>
              </a:rPr>
              <a:t>müssen</a:t>
            </a:r>
            <a:r>
              <a:rPr lang="en-GB" altLang="de-DE" sz="2800" dirty="0">
                <a:latin typeface="+mj-lt"/>
              </a:rPr>
              <a:t> das </a:t>
            </a:r>
            <a:r>
              <a:rPr lang="en-GB" altLang="de-DE" sz="2800" dirty="0" err="1">
                <a:latin typeface="+mj-lt"/>
              </a:rPr>
              <a:t>Übertrittszeugnis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im</a:t>
            </a:r>
            <a:r>
              <a:rPr lang="en-GB" altLang="de-DE" sz="2800" dirty="0">
                <a:latin typeface="+mj-lt"/>
              </a:rPr>
              <a:t> Original und die </a:t>
            </a:r>
            <a:r>
              <a:rPr lang="en-GB" altLang="de-DE" sz="2800" dirty="0" err="1">
                <a:latin typeface="+mj-lt"/>
              </a:rPr>
              <a:t>Anmeldeunterlagen</a:t>
            </a:r>
            <a:r>
              <a:rPr lang="en-GB" altLang="de-DE" sz="2800" dirty="0">
                <a:latin typeface="+mj-lt"/>
              </a:rPr>
              <a:t> am </a:t>
            </a:r>
            <a:r>
              <a:rPr lang="en-GB" altLang="de-DE" sz="2800" dirty="0" err="1">
                <a:latin typeface="+mj-lt"/>
              </a:rPr>
              <a:t>Wunschgymnasium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vorliegen</a:t>
            </a:r>
            <a:r>
              <a:rPr lang="en-GB" altLang="de-DE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278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FD65EF-A49E-48BD-A153-7D8A1E63DDEF}"/>
              </a:ext>
            </a:extLst>
          </p:cNvPr>
          <p:cNvSpPr txBox="1">
            <a:spLocks noChangeArrowheads="1"/>
          </p:cNvSpPr>
          <p:nvPr/>
        </p:nvSpPr>
        <p:spPr>
          <a:xfrm>
            <a:off x="2627784" y="577103"/>
            <a:ext cx="3888432" cy="778737"/>
          </a:xfrm>
          <a:prstGeom prst="rect">
            <a:avLst/>
          </a:prstGeom>
          <a:solidFill>
            <a:srgbClr val="FFFF99">
              <a:alpha val="50000"/>
            </a:srgbClr>
          </a:solidFill>
          <a:ln w="9360">
            <a:solidFill>
              <a:srgbClr val="000000"/>
            </a:solidFill>
            <a:miter lim="800000"/>
          </a:ln>
        </p:spPr>
        <p:txBody>
          <a:bodyPr lIns="90000" tIns="46800" rIns="90000" bIns="4680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Probeunterricht</a:t>
            </a:r>
            <a:endParaRPr lang="en-GB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D78CB5-7F43-4AF5-B33E-44D089921CCA}"/>
              </a:ext>
            </a:extLst>
          </p:cNvPr>
          <p:cNvSpPr txBox="1">
            <a:spLocks noChangeArrowheads="1"/>
          </p:cNvSpPr>
          <p:nvPr/>
        </p:nvSpPr>
        <p:spPr>
          <a:xfrm>
            <a:off x="413048" y="1844824"/>
            <a:ext cx="8317904" cy="4436073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Probeunterricht</a:t>
            </a:r>
            <a:r>
              <a:rPr lang="en-GB" altLang="de-DE" sz="2800" dirty="0">
                <a:latin typeface="+mj-lt"/>
              </a:rPr>
              <a:t> (</a:t>
            </a:r>
            <a:r>
              <a:rPr lang="en-GB" altLang="de-DE" sz="2800" dirty="0" err="1">
                <a:latin typeface="+mj-lt"/>
              </a:rPr>
              <a:t>vom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Wunschgymnasium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organisiert</a:t>
            </a:r>
            <a:r>
              <a:rPr lang="en-GB" altLang="de-DE" sz="2800" dirty="0">
                <a:latin typeface="+mj-lt"/>
              </a:rPr>
              <a:t>)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dirty="0">
                <a:latin typeface="+mj-lt"/>
              </a:rPr>
              <a:t>Di, 14.05.24 </a:t>
            </a:r>
            <a:r>
              <a:rPr lang="en-GB" altLang="de-DE" sz="2800" dirty="0" err="1">
                <a:latin typeface="+mj-lt"/>
              </a:rPr>
              <a:t>bis</a:t>
            </a:r>
            <a:r>
              <a:rPr lang="en-GB" altLang="de-DE" sz="2800">
                <a:latin typeface="+mj-lt"/>
              </a:rPr>
              <a:t> Do, </a:t>
            </a:r>
            <a:r>
              <a:rPr lang="en-GB" altLang="de-DE" sz="2800" dirty="0">
                <a:latin typeface="+mj-lt"/>
              </a:rPr>
              <a:t>16.5.24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Fächer</a:t>
            </a:r>
            <a:r>
              <a:rPr lang="en-GB" altLang="de-DE" sz="2800" dirty="0">
                <a:latin typeface="+mj-lt"/>
              </a:rPr>
              <a:t>: Deutsch und </a:t>
            </a:r>
            <a:r>
              <a:rPr lang="en-GB" altLang="de-DE" sz="2800" dirty="0" err="1">
                <a:latin typeface="+mj-lt"/>
              </a:rPr>
              <a:t>Mathematik</a:t>
            </a:r>
            <a:endParaRPr lang="en-GB" altLang="de-DE" sz="2800" dirty="0">
              <a:latin typeface="+mj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schriftlich</a:t>
            </a:r>
            <a:r>
              <a:rPr lang="en-GB" altLang="de-DE" sz="2800" dirty="0">
                <a:latin typeface="+mj-lt"/>
              </a:rPr>
              <a:t> und </a:t>
            </a:r>
            <a:r>
              <a:rPr lang="en-GB" altLang="de-DE" sz="2800" dirty="0" err="1">
                <a:latin typeface="+mj-lt"/>
              </a:rPr>
              <a:t>mündlich</a:t>
            </a:r>
            <a:endParaRPr lang="en-GB" altLang="de-DE" sz="2800" dirty="0">
              <a:latin typeface="+mj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Probeunterricht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ist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bestanden</a:t>
            </a:r>
            <a:r>
              <a:rPr lang="en-GB" altLang="de-DE" sz="2800" dirty="0">
                <a:latin typeface="+mj-lt"/>
              </a:rPr>
              <a:t>, </a:t>
            </a:r>
            <a:r>
              <a:rPr lang="en-GB" altLang="de-DE" sz="2800" dirty="0" err="1">
                <a:latin typeface="+mj-lt"/>
              </a:rPr>
              <a:t>wenn</a:t>
            </a:r>
            <a:r>
              <a:rPr lang="en-GB" altLang="de-DE" sz="2800" dirty="0">
                <a:latin typeface="+mj-lt"/>
              </a:rPr>
              <a:t> in </a:t>
            </a:r>
            <a:r>
              <a:rPr lang="en-GB" altLang="de-DE" sz="2800" dirty="0" err="1">
                <a:latin typeface="+mj-lt"/>
              </a:rPr>
              <a:t>dem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einen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Fach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mindestens</a:t>
            </a:r>
            <a:r>
              <a:rPr lang="en-GB" altLang="de-DE" sz="2800" dirty="0">
                <a:latin typeface="+mj-lt"/>
              </a:rPr>
              <a:t> die </a:t>
            </a:r>
            <a:r>
              <a:rPr lang="en-GB" altLang="de-DE" sz="2800" b="1" dirty="0">
                <a:latin typeface="+mj-lt"/>
              </a:rPr>
              <a:t>Note 3 </a:t>
            </a:r>
            <a:r>
              <a:rPr lang="en-GB" altLang="de-DE" sz="2800" dirty="0">
                <a:latin typeface="+mj-lt"/>
              </a:rPr>
              <a:t>und in </a:t>
            </a:r>
            <a:r>
              <a:rPr lang="en-GB" altLang="de-DE" sz="2800" dirty="0" err="1">
                <a:latin typeface="+mj-lt"/>
              </a:rPr>
              <a:t>dem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anderen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Fach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mindestens</a:t>
            </a:r>
            <a:r>
              <a:rPr lang="en-GB" altLang="de-DE" sz="2800" dirty="0">
                <a:latin typeface="+mj-lt"/>
              </a:rPr>
              <a:t> die </a:t>
            </a:r>
            <a:r>
              <a:rPr lang="en-GB" altLang="de-DE" sz="2800" b="1" dirty="0">
                <a:latin typeface="+mj-lt"/>
              </a:rPr>
              <a:t>Note 4 </a:t>
            </a:r>
            <a:r>
              <a:rPr lang="en-GB" altLang="de-DE" sz="2800" dirty="0" err="1">
                <a:latin typeface="+mj-lt"/>
              </a:rPr>
              <a:t>erreicht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wurde</a:t>
            </a:r>
            <a:r>
              <a:rPr lang="en-GB" altLang="de-DE" sz="2800" dirty="0">
                <a:latin typeface="+mj-lt"/>
              </a:rPr>
              <a:t>.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>
                <a:latin typeface="+mj-lt"/>
              </a:rPr>
              <a:t>Bei den </a:t>
            </a:r>
            <a:r>
              <a:rPr lang="en-GB" altLang="de-DE" sz="2800" b="1" dirty="0">
                <a:latin typeface="+mj-lt"/>
              </a:rPr>
              <a:t>Noten 4 und 4 </a:t>
            </a:r>
            <a:r>
              <a:rPr lang="en-GB" altLang="de-DE" sz="2800" dirty="0" err="1">
                <a:latin typeface="+mj-lt"/>
              </a:rPr>
              <a:t>im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Probeunterricht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entscheiden</a:t>
            </a:r>
            <a:r>
              <a:rPr lang="en-GB" altLang="de-DE" sz="2800" dirty="0">
                <a:latin typeface="+mj-lt"/>
              </a:rPr>
              <a:t> die </a:t>
            </a:r>
            <a:r>
              <a:rPr lang="en-GB" altLang="de-DE" sz="2800" dirty="0" err="1">
                <a:latin typeface="+mj-lt"/>
              </a:rPr>
              <a:t>Erziehungsberechtigten</a:t>
            </a:r>
            <a:r>
              <a:rPr lang="en-GB" altLang="de-DE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48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B3D7E33-EFFF-40E7-9D62-653ED3386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55" y="1251793"/>
            <a:ext cx="7167128" cy="435441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F3BDA65-5368-4BDC-B108-9FAE31F7A394}"/>
              </a:ext>
            </a:extLst>
          </p:cNvPr>
          <p:cNvSpPr txBox="1"/>
          <p:nvPr/>
        </p:nvSpPr>
        <p:spPr>
          <a:xfrm>
            <a:off x="993934" y="5610145"/>
            <a:ext cx="6912768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Umzug vermutlich 2026</a:t>
            </a:r>
          </a:p>
          <a:p>
            <a:endParaRPr lang="de-DE" sz="2000" dirty="0">
              <a:solidFill>
                <a:schemeClr val="tx1"/>
              </a:solidFill>
            </a:endParaRPr>
          </a:p>
          <a:p>
            <a:r>
              <a:rPr lang="de-DE" sz="1050" dirty="0">
                <a:solidFill>
                  <a:schemeClr val="tx1"/>
                </a:solidFill>
              </a:rPr>
              <a:t>Quelle: Neubau Schulzentrum Südwest, Flyer der Stadt Nürnberg, Planungs- und Baureferat, 2021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C6BCE15-6005-44DD-90E7-995751E96A43}"/>
              </a:ext>
            </a:extLst>
          </p:cNvPr>
          <p:cNvSpPr txBox="1"/>
          <p:nvPr/>
        </p:nvSpPr>
        <p:spPr>
          <a:xfrm>
            <a:off x="681066" y="463024"/>
            <a:ext cx="7538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tx1"/>
                </a:solidFill>
              </a:rPr>
              <a:t>Neubau Schulzentrum Südwest SSW</a:t>
            </a:r>
          </a:p>
        </p:txBody>
      </p:sp>
    </p:spTree>
    <p:extLst>
      <p:ext uri="{BB962C8B-B14F-4D97-AF65-F5344CB8AC3E}">
        <p14:creationId xmlns:p14="http://schemas.microsoft.com/office/powerpoint/2010/main" val="289442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850" y="2852738"/>
            <a:ext cx="81327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39750" y="2374594"/>
            <a:ext cx="8064500" cy="9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de-DE" sz="2800" b="1" dirty="0"/>
              <a:t>Vielen Dank für Ihre Aufmerksamkeit!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GB" altLang="de-DE" sz="2800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8"/>
          <p:cNvSpPr>
            <a:spLocks noChangeArrowheads="1"/>
          </p:cNvSpPr>
          <p:nvPr/>
        </p:nvSpPr>
        <p:spPr bwMode="auto">
          <a:xfrm>
            <a:off x="539750" y="333375"/>
            <a:ext cx="784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1" tIns="45701" rIns="91401" bIns="45701"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Profil Gymnasium  -  Ausbildungsrichtungen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46444"/>
              </p:ext>
            </p:extLst>
          </p:nvPr>
        </p:nvGraphicFramePr>
        <p:xfrm>
          <a:off x="153716" y="855663"/>
          <a:ext cx="8836568" cy="5616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8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8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effectLst/>
                        </a:rPr>
                        <a:t>Jgst</a:t>
                      </a:r>
                      <a:r>
                        <a:rPr lang="de-DE" sz="1600" dirty="0">
                          <a:effectLst/>
                        </a:rPr>
                        <a:t>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Human-</a:t>
                      </a:r>
                      <a:r>
                        <a:rPr lang="de-DE" sz="1600" dirty="0" err="1">
                          <a:effectLst/>
                        </a:rPr>
                        <a:t>istisches</a:t>
                      </a:r>
                      <a:r>
                        <a:rPr lang="de-DE" sz="1600" dirty="0">
                          <a:effectLst/>
                        </a:rPr>
                        <a:t>   G.</a:t>
                      </a: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</a:t>
                      </a:r>
                      <a:r>
                        <a:rPr lang="de-DE" sz="1500" dirty="0">
                          <a:effectLst/>
                        </a:rPr>
                        <a:t>prach-</a:t>
                      </a:r>
                      <a:r>
                        <a:rPr lang="de-DE" sz="1500" dirty="0" err="1">
                          <a:effectLst/>
                        </a:rPr>
                        <a:t>liches</a:t>
                      </a:r>
                      <a:r>
                        <a:rPr lang="de-DE" sz="1500" dirty="0">
                          <a:effectLst/>
                        </a:rPr>
                        <a:t> Gymnasium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Musisches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Gymnasium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Naturwissen-</a:t>
                      </a:r>
                      <a:r>
                        <a:rPr lang="de-DE" sz="1600" dirty="0" err="1">
                          <a:effectLst/>
                        </a:rPr>
                        <a:t>schaftlich</a:t>
                      </a:r>
                      <a:r>
                        <a:rPr lang="de-DE" sz="1600" dirty="0">
                          <a:effectLst/>
                        </a:rPr>
                        <a:t>-</a:t>
                      </a:r>
                      <a:r>
                        <a:rPr lang="de-DE" sz="1600" dirty="0" err="1">
                          <a:effectLst/>
                        </a:rPr>
                        <a:t>technolo-gisches</a:t>
                      </a:r>
                      <a:r>
                        <a:rPr lang="de-DE" sz="1600" dirty="0">
                          <a:effectLst/>
                        </a:rPr>
                        <a:t>  G.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effectLst/>
                        </a:rPr>
                        <a:t>Sozialwis-senschaft-liches</a:t>
                      </a:r>
                      <a:r>
                        <a:rPr lang="de-DE" sz="1600" dirty="0">
                          <a:effectLst/>
                        </a:rPr>
                        <a:t>  G.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Wirtschafts-wissen-</a:t>
                      </a:r>
                      <a:r>
                        <a:rPr lang="de-DE" sz="1500" dirty="0" err="1">
                          <a:effectLst/>
                        </a:rPr>
                        <a:t>schaftliches</a:t>
                      </a:r>
                      <a:r>
                        <a:rPr lang="de-DE" sz="1500" dirty="0">
                          <a:effectLst/>
                        </a:rPr>
                        <a:t> G.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10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z.T.  mit  der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 Möglichkeit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 einer  spät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beginnenden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Fremd-sprache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Mittlerer</a:t>
                      </a:r>
                      <a:r>
                        <a:rPr lang="de-DE" sz="11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Schulab</a:t>
                      </a:r>
                      <a:r>
                        <a:rPr lang="de-DE" sz="2000" b="1" dirty="0">
                          <a:effectLst/>
                        </a:rPr>
                        <a:t>-schluss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9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</a:rPr>
                        <a:t> </a:t>
                      </a:r>
                      <a:endParaRPr lang="de-DE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Inf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Sk</a:t>
                      </a:r>
                      <a:r>
                        <a:rPr lang="de-DE" sz="2000" b="1" dirty="0">
                          <a:effectLst/>
                        </a:rPr>
                        <a:t>*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8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Gr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F/</a:t>
                      </a:r>
                      <a:r>
                        <a:rPr lang="de-DE" sz="2000" b="1" dirty="0" err="1">
                          <a:effectLst/>
                        </a:rPr>
                        <a:t>It</a:t>
                      </a:r>
                      <a:r>
                        <a:rPr lang="de-DE" sz="2000" b="1" dirty="0">
                          <a:effectLst/>
                        </a:rPr>
                        <a:t>/</a:t>
                      </a:r>
                      <a:r>
                        <a:rPr lang="de-DE" sz="2000" b="1" dirty="0" err="1">
                          <a:effectLst/>
                        </a:rPr>
                        <a:t>Sp</a:t>
                      </a:r>
                      <a:r>
                        <a:rPr lang="de-DE" sz="2000" b="1" dirty="0">
                          <a:effectLst/>
                        </a:rPr>
                        <a:t>/</a:t>
                      </a:r>
                      <a:r>
                        <a:rPr lang="de-DE" sz="2000" b="1" dirty="0" err="1">
                          <a:effectLst/>
                        </a:rPr>
                        <a:t>Ru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Ku</a:t>
                      </a:r>
                      <a:r>
                        <a:rPr lang="de-DE" sz="2000" b="1" dirty="0">
                          <a:effectLst/>
                        </a:rPr>
                        <a:t>*/Mu*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Ch</a:t>
                      </a:r>
                      <a:r>
                        <a:rPr lang="de-DE" sz="2000" b="1" dirty="0">
                          <a:effectLst/>
                        </a:rPr>
                        <a:t>*/</a:t>
                      </a:r>
                      <a:r>
                        <a:rPr lang="de-DE" sz="2000" b="1" dirty="0" err="1">
                          <a:effectLst/>
                        </a:rPr>
                        <a:t>Ph</a:t>
                      </a:r>
                      <a:r>
                        <a:rPr lang="de-DE" sz="2000" b="1" dirty="0">
                          <a:effectLst/>
                        </a:rPr>
                        <a:t>*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WR* W.inf.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Sk</a:t>
                      </a:r>
                      <a:r>
                        <a:rPr lang="de-DE" sz="2000" b="1" dirty="0">
                          <a:effectLst/>
                        </a:rPr>
                        <a:t>*  SPG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Schulzweig-wahl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7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</a:rPr>
                        <a:t> </a:t>
                      </a:r>
                      <a:endParaRPr lang="de-DE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8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6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E/L/F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E/L/F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2. Fremd-sprache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5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L/E/F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E/L +</a:t>
                      </a:r>
                      <a:r>
                        <a:rPr lang="de-DE" sz="2000" b="1" dirty="0" err="1">
                          <a:effectLst/>
                        </a:rPr>
                        <a:t>Instr</a:t>
                      </a:r>
                      <a:r>
                        <a:rPr lang="de-DE" sz="2000" b="1" dirty="0">
                          <a:effectLst/>
                        </a:rPr>
                        <a:t>.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4380C54E-326E-4A2E-8ADD-6528EA2D2264}"/>
              </a:ext>
            </a:extLst>
          </p:cNvPr>
          <p:cNvSpPr txBox="1"/>
          <p:nvPr/>
        </p:nvSpPr>
        <p:spPr>
          <a:xfrm>
            <a:off x="323528" y="6409154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* Höhere Anforderungen in einem Fach, das auch in anderen Ausbildungsrichtungen unterrichtet wird.</a:t>
            </a:r>
          </a:p>
        </p:txBody>
      </p:sp>
    </p:spTree>
    <p:extLst>
      <p:ext uri="{BB962C8B-B14F-4D97-AF65-F5344CB8AC3E}">
        <p14:creationId xmlns:p14="http://schemas.microsoft.com/office/powerpoint/2010/main" val="300107622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5C03C2D-79B6-4DF8-886D-F82C78551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711"/>
            <a:ext cx="9144656" cy="518457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22F4F73-2F73-432E-AD7C-5AC1EDDE6115}"/>
              </a:ext>
            </a:extLst>
          </p:cNvPr>
          <p:cNvSpPr txBox="1"/>
          <p:nvPr/>
        </p:nvSpPr>
        <p:spPr>
          <a:xfrm>
            <a:off x="971600" y="251936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Gymnasien in Nürnberg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C89EDD9-B85A-6761-1968-D05E7704DDEC}"/>
              </a:ext>
            </a:extLst>
          </p:cNvPr>
          <p:cNvSpPr txBox="1"/>
          <p:nvPr/>
        </p:nvSpPr>
        <p:spPr>
          <a:xfrm>
            <a:off x="611561" y="61653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Q</a:t>
            </a:r>
            <a:r>
              <a:rPr lang="de-DE" sz="1050" dirty="0">
                <a:solidFill>
                  <a:schemeClr val="tx1"/>
                </a:solidFill>
              </a:rPr>
              <a:t>uelle: Übertritt an ein Gymnasium in Nürnberg</a:t>
            </a:r>
          </a:p>
          <a:p>
            <a:r>
              <a:rPr lang="de-DE" sz="1050" dirty="0" err="1">
                <a:solidFill>
                  <a:schemeClr val="tx1"/>
                </a:solidFill>
              </a:rPr>
              <a:t>Hg</a:t>
            </a:r>
            <a:r>
              <a:rPr lang="de-DE" sz="1050" dirty="0">
                <a:solidFill>
                  <a:schemeClr val="tx1"/>
                </a:solidFill>
              </a:rPr>
              <a:t>: Ministerialbeauftragter in Mittelfranken </a:t>
            </a:r>
            <a:r>
              <a:rPr lang="de-DE" sz="1200" dirty="0">
                <a:solidFill>
                  <a:schemeClr val="tx1"/>
                </a:solidFill>
              </a:rPr>
              <a:t>u.a.</a:t>
            </a:r>
          </a:p>
        </p:txBody>
      </p:sp>
    </p:spTree>
    <p:extLst>
      <p:ext uri="{BB962C8B-B14F-4D97-AF65-F5344CB8AC3E}">
        <p14:creationId xmlns:p14="http://schemas.microsoft.com/office/powerpoint/2010/main" val="299523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45277" y="1098602"/>
            <a:ext cx="8491595" cy="40229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75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2000" b="1" dirty="0">
                <a:solidFill>
                  <a:srgbClr val="40458C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Aufbau des G9 am Sigmund-Schuckert-Gymnasium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479925" y="3200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76733" y="5876931"/>
            <a:ext cx="7945089" cy="455613"/>
            <a:chOff x="576" y="3696"/>
            <a:chExt cx="4753" cy="287"/>
          </a:xfrm>
        </p:grpSpPr>
        <p:sp>
          <p:nvSpPr>
            <p:cNvPr id="15405" name="Rectangle 7"/>
            <p:cNvSpPr>
              <a:spLocks noChangeArrowheads="1"/>
            </p:cNvSpPr>
            <p:nvPr/>
          </p:nvSpPr>
          <p:spPr bwMode="auto">
            <a:xfrm>
              <a:off x="858" y="3696"/>
              <a:ext cx="4471" cy="287"/>
            </a:xfrm>
            <a:prstGeom prst="rect">
              <a:avLst/>
            </a:prstGeom>
            <a:solidFill>
              <a:srgbClr val="EAEAEA"/>
            </a:solidFill>
            <a:ln w="9398">
              <a:solidFill>
                <a:srgbClr val="40458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20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1. Fremdsprache: Englisch</a:t>
              </a:r>
            </a:p>
          </p:txBody>
        </p:sp>
        <p:sp>
          <p:nvSpPr>
            <p:cNvPr id="15406" name="Rectangle 8"/>
            <p:cNvSpPr>
              <a:spLocks noChangeArrowheads="1"/>
            </p:cNvSpPr>
            <p:nvPr/>
          </p:nvSpPr>
          <p:spPr bwMode="auto">
            <a:xfrm>
              <a:off x="576" y="3696"/>
              <a:ext cx="272" cy="287"/>
            </a:xfrm>
            <a:prstGeom prst="rect">
              <a:avLst/>
            </a:prstGeom>
            <a:solidFill>
              <a:srgbClr val="B7C1EB"/>
            </a:solidFill>
            <a:ln w="9398">
              <a:solidFill>
                <a:srgbClr val="40458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5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81186" y="4393340"/>
            <a:ext cx="7944342" cy="1621945"/>
            <a:chOff x="239" y="2756"/>
            <a:chExt cx="5090" cy="751"/>
          </a:xfrm>
        </p:grpSpPr>
        <p:grpSp>
          <p:nvGrpSpPr>
            <p:cNvPr id="15399" name="Group 13"/>
            <p:cNvGrpSpPr>
              <a:grpSpLocks/>
            </p:cNvGrpSpPr>
            <p:nvPr/>
          </p:nvGrpSpPr>
          <p:grpSpPr bwMode="auto">
            <a:xfrm>
              <a:off x="239" y="2756"/>
              <a:ext cx="5090" cy="699"/>
              <a:chOff x="239" y="2756"/>
              <a:chExt cx="5090" cy="699"/>
            </a:xfrm>
          </p:grpSpPr>
          <p:sp>
            <p:nvSpPr>
              <p:cNvPr id="15401" name="Rectangle 14"/>
              <p:cNvSpPr>
                <a:spLocks noChangeArrowheads="1"/>
              </p:cNvSpPr>
              <p:nvPr/>
            </p:nvSpPr>
            <p:spPr bwMode="auto">
              <a:xfrm>
                <a:off x="530" y="2756"/>
                <a:ext cx="4799" cy="698"/>
              </a:xfrm>
              <a:prstGeom prst="rect">
                <a:avLst/>
              </a:prstGeom>
              <a:solidFill>
                <a:srgbClr val="EAEAEA"/>
              </a:solidFill>
              <a:ln w="9360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t"/>
              <a:lstStyle>
                <a:lvl1pPr>
                  <a:lnSpc>
                    <a:spcPct val="97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lnSpc>
                    <a:spcPct val="97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lnSpc>
                    <a:spcPct val="97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lnSpc>
                    <a:spcPct val="97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charset="0"/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lnSpc>
                    <a:spcPct val="97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Tahoma" pitchFamily="34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3946525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altLang="de-DE" sz="2000" dirty="0">
                    <a:solidFill>
                      <a:srgbClr val="40458C"/>
                    </a:solidFill>
                    <a:latin typeface="Tahoma" pitchFamily="34" charset="0"/>
                    <a:ea typeface="Lucida Sans Unicode" pitchFamily="34" charset="0"/>
                    <a:cs typeface="Lucida Sans Unicode" pitchFamily="34" charset="0"/>
                  </a:rPr>
                  <a:t>			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Tahoma" pitchFamily="34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3946525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altLang="de-DE" sz="2000" dirty="0">
                    <a:solidFill>
                      <a:srgbClr val="40458C"/>
                    </a:solidFill>
                    <a:latin typeface="Tahoma" pitchFamily="34" charset="0"/>
                  </a:rPr>
                  <a:t>			</a:t>
                </a:r>
                <a:r>
                  <a:rPr lang="en-GB" altLang="de-DE" sz="2000" dirty="0">
                    <a:solidFill>
                      <a:srgbClr val="40458C"/>
                    </a:solidFill>
                    <a:latin typeface="Tahoma" pitchFamily="34" charset="0"/>
                    <a:ea typeface="Lucida Sans Unicode" pitchFamily="34" charset="0"/>
                    <a:cs typeface="Lucida Sans Unicode" pitchFamily="34" charset="0"/>
                  </a:rPr>
                  <a:t>			</a:t>
                </a:r>
              </a:p>
            </p:txBody>
          </p:sp>
          <p:sp>
            <p:nvSpPr>
              <p:cNvPr id="15402" name="Rectangle 15"/>
              <p:cNvSpPr>
                <a:spLocks noChangeArrowheads="1"/>
              </p:cNvSpPr>
              <p:nvPr/>
            </p:nvSpPr>
            <p:spPr bwMode="auto">
              <a:xfrm>
                <a:off x="239" y="2756"/>
                <a:ext cx="301" cy="699"/>
              </a:xfrm>
              <a:prstGeom prst="rect">
                <a:avLst/>
              </a:prstGeom>
              <a:solidFill>
                <a:srgbClr val="B7C1EB"/>
              </a:solidFill>
              <a:ln w="9360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97000"/>
                  </a:lnSpc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lnSpc>
                    <a:spcPct val="97000"/>
                  </a:lnSpc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lnSpc>
                    <a:spcPct val="97000"/>
                  </a:lnSpc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lnSpc>
                    <a:spcPct val="97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charset="0"/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lnSpc>
                    <a:spcPct val="97000"/>
                  </a:lnSpc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7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Tahoma" pitchFamily="34" charset="0"/>
                  <a:buNone/>
                </a:pPr>
                <a:r>
                  <a:rPr lang="en-GB" altLang="de-DE" sz="1800" dirty="0">
                    <a:solidFill>
                      <a:srgbClr val="40458C"/>
                    </a:solidFill>
                    <a:latin typeface="Tahoma" pitchFamily="34" charset="0"/>
                    <a:ea typeface="Lucida Sans Unicode" pitchFamily="34" charset="0"/>
                    <a:cs typeface="Lucida Sans Unicode" pitchFamily="34" charset="0"/>
                  </a:rPr>
                  <a:t>7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Tahoma" pitchFamily="34" charset="0"/>
                  <a:buNone/>
                </a:pPr>
                <a:endPara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endParaRP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>
                    <a:srgbClr val="40458C"/>
                  </a:buClr>
                  <a:buFont typeface="Tahoma" pitchFamily="34" charset="0"/>
                  <a:buNone/>
                </a:pPr>
                <a:r>
                  <a:rPr lang="en-GB" altLang="de-DE" sz="1800" dirty="0">
                    <a:solidFill>
                      <a:srgbClr val="40458C"/>
                    </a:solidFill>
                    <a:latin typeface="Tahoma" pitchFamily="34" charset="0"/>
                    <a:ea typeface="Lucida Sans Unicode" pitchFamily="34" charset="0"/>
                    <a:cs typeface="Lucida Sans Unicode" pitchFamily="34" charset="0"/>
                  </a:rPr>
                  <a:t>6</a:t>
                </a:r>
              </a:p>
            </p:txBody>
          </p:sp>
        </p:grpSp>
        <p:sp>
          <p:nvSpPr>
            <p:cNvPr id="15400" name="AutoShape 16"/>
            <p:cNvSpPr>
              <a:spLocks noChangeArrowheads="1"/>
            </p:cNvSpPr>
            <p:nvPr/>
          </p:nvSpPr>
          <p:spPr bwMode="auto">
            <a:xfrm>
              <a:off x="2763" y="3267"/>
              <a:ext cx="196" cy="240"/>
            </a:xfrm>
            <a:prstGeom prst="upArrow">
              <a:avLst>
                <a:gd name="adj1" fmla="val 50000"/>
                <a:gd name="adj2" fmla="val 30612"/>
              </a:avLst>
            </a:prstGeom>
            <a:solidFill>
              <a:srgbClr val="B7C1EB"/>
            </a:solidFill>
            <a:ln w="9360">
              <a:solidFill>
                <a:srgbClr val="40458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charset="0"/>
                <a:buNone/>
              </a:pPr>
              <a:endParaRPr lang="de-DE" altLang="de-DE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840711" y="3264790"/>
            <a:ext cx="8001679" cy="1119188"/>
            <a:chOff x="815" y="2058"/>
            <a:chExt cx="4716" cy="705"/>
          </a:xfrm>
        </p:grpSpPr>
        <p:sp>
          <p:nvSpPr>
            <p:cNvPr id="15393" name="Rectangle 18"/>
            <p:cNvSpPr>
              <a:spLocks noChangeArrowheads="1"/>
            </p:cNvSpPr>
            <p:nvPr/>
          </p:nvSpPr>
          <p:spPr bwMode="auto">
            <a:xfrm>
              <a:off x="1107" y="2058"/>
              <a:ext cx="2925" cy="705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40458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20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Naturwissenschaftlich –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20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technologisch: Informatik</a:t>
              </a:r>
            </a:p>
          </p:txBody>
        </p:sp>
        <p:sp>
          <p:nvSpPr>
            <p:cNvPr id="15394" name="Rectangle 19"/>
            <p:cNvSpPr>
              <a:spLocks noChangeArrowheads="1"/>
            </p:cNvSpPr>
            <p:nvPr/>
          </p:nvSpPr>
          <p:spPr bwMode="auto">
            <a:xfrm>
              <a:off x="815" y="2060"/>
              <a:ext cx="289" cy="703"/>
            </a:xfrm>
            <a:prstGeom prst="rect">
              <a:avLst/>
            </a:prstGeom>
            <a:solidFill>
              <a:srgbClr val="B7C1EB"/>
            </a:solidFill>
            <a:ln w="9360">
              <a:solidFill>
                <a:srgbClr val="40458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10</a:t>
              </a:r>
              <a:br>
                <a: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</a:br>
              <a:r>
                <a: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9</a:t>
              </a:r>
              <a:br>
                <a: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</a:br>
              <a:r>
                <a:rPr lang="en-GB" altLang="de-DE" sz="18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8</a:t>
              </a:r>
            </a:p>
          </p:txBody>
        </p:sp>
        <p:sp>
          <p:nvSpPr>
            <p:cNvPr id="15395" name="Rectangle 20"/>
            <p:cNvSpPr>
              <a:spLocks noChangeArrowheads="1"/>
            </p:cNvSpPr>
            <p:nvPr/>
          </p:nvSpPr>
          <p:spPr bwMode="auto">
            <a:xfrm>
              <a:off x="3868" y="2058"/>
              <a:ext cx="1663" cy="705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40458C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20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Sprachlich: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>
                  <a:srgbClr val="40458C"/>
                </a:buClr>
                <a:buFont typeface="Tahoma" pitchFamily="34" charset="0"/>
                <a:buNone/>
              </a:pPr>
              <a:r>
                <a:rPr lang="en-GB" altLang="de-DE" sz="2000" dirty="0">
                  <a:solidFill>
                    <a:srgbClr val="40458C"/>
                  </a:solidFill>
                  <a:latin typeface="Tahoma" pitchFamily="34" charset="0"/>
                  <a:ea typeface="Lucida Sans Unicode" pitchFamily="34" charset="0"/>
                  <a:cs typeface="Lucida Sans Unicode" pitchFamily="34" charset="0"/>
                </a:rPr>
                <a:t>Französisch</a:t>
              </a:r>
            </a:p>
          </p:txBody>
        </p:sp>
      </p:grpSp>
      <p:sp>
        <p:nvSpPr>
          <p:cNvPr id="15392" name="Rectangle 27"/>
          <p:cNvSpPr>
            <a:spLocks noChangeArrowheads="1"/>
          </p:cNvSpPr>
          <p:nvPr/>
        </p:nvSpPr>
        <p:spPr bwMode="auto">
          <a:xfrm>
            <a:off x="308233" y="1634950"/>
            <a:ext cx="1040556" cy="926948"/>
          </a:xfrm>
          <a:prstGeom prst="rect">
            <a:avLst/>
          </a:prstGeom>
          <a:solidFill>
            <a:srgbClr val="B7C1EB"/>
          </a:solidFill>
          <a:ln w="9360">
            <a:solidFill>
              <a:srgbClr val="40458C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800" dirty="0">
                <a:solidFill>
                  <a:srgbClr val="40458C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		13</a:t>
            </a:r>
            <a:br>
              <a:rPr lang="en-GB" altLang="de-DE" sz="1800" dirty="0">
                <a:solidFill>
                  <a:srgbClr val="40458C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</a:br>
            <a:r>
              <a:rPr lang="en-GB" altLang="de-DE" sz="1800" dirty="0">
                <a:solidFill>
                  <a:srgbClr val="40458C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		12</a:t>
            </a:r>
          </a:p>
        </p:txBody>
      </p:sp>
      <p:sp>
        <p:nvSpPr>
          <p:cNvPr id="15373" name="Text Box 29"/>
          <p:cNvSpPr txBox="1">
            <a:spLocks noChangeArrowheads="1"/>
          </p:cNvSpPr>
          <p:nvPr/>
        </p:nvSpPr>
        <p:spPr bwMode="auto">
          <a:xfrm>
            <a:off x="1384300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5374" name="Text Box 30"/>
          <p:cNvSpPr txBox="1">
            <a:spLocks noChangeArrowheads="1"/>
          </p:cNvSpPr>
          <p:nvPr/>
        </p:nvSpPr>
        <p:spPr bwMode="auto">
          <a:xfrm>
            <a:off x="6588125" y="404813"/>
            <a:ext cx="2325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5375" name="Text Box 31"/>
          <p:cNvSpPr txBox="1">
            <a:spLocks noChangeArrowheads="1"/>
          </p:cNvSpPr>
          <p:nvPr/>
        </p:nvSpPr>
        <p:spPr bwMode="auto">
          <a:xfrm>
            <a:off x="2051050" y="207963"/>
            <a:ext cx="957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5376" name="Text Box 32"/>
          <p:cNvSpPr txBox="1">
            <a:spLocks noChangeArrowheads="1"/>
          </p:cNvSpPr>
          <p:nvPr/>
        </p:nvSpPr>
        <p:spPr bwMode="auto">
          <a:xfrm>
            <a:off x="2124075" y="4762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5382" name="Text Box 38"/>
          <p:cNvSpPr txBox="1">
            <a:spLocks noChangeArrowheads="1"/>
          </p:cNvSpPr>
          <p:nvPr/>
        </p:nvSpPr>
        <p:spPr bwMode="auto">
          <a:xfrm>
            <a:off x="7235825" y="1916113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318761" y="3272845"/>
            <a:ext cx="552882" cy="30748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de-DE" sz="1200" dirty="0">
                <a:solidFill>
                  <a:schemeClr val="tx1"/>
                </a:solidFill>
              </a:rPr>
              <a:t>RS</a:t>
            </a:r>
          </a:p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sz="1200" dirty="0">
              <a:solidFill>
                <a:schemeClr val="tx1"/>
              </a:solidFill>
            </a:endParaRPr>
          </a:p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sz="1200" dirty="0">
              <a:solidFill>
                <a:schemeClr val="tx1"/>
              </a:solidFill>
            </a:endParaRPr>
          </a:p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de-DE" sz="1200" dirty="0">
                <a:solidFill>
                  <a:schemeClr val="tx1"/>
                </a:solidFill>
              </a:rPr>
              <a:t>MS</a:t>
            </a:r>
          </a:p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sz="1200" dirty="0">
              <a:solidFill>
                <a:schemeClr val="tx1"/>
              </a:solidFill>
            </a:endParaRPr>
          </a:p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sz="1200" dirty="0">
              <a:solidFill>
                <a:schemeClr val="tx1"/>
              </a:solidFill>
            </a:endParaRPr>
          </a:p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de-DE" sz="1200" dirty="0">
                <a:solidFill>
                  <a:schemeClr val="tx1"/>
                </a:solidFill>
              </a:rPr>
              <a:t>WiSch</a:t>
            </a:r>
          </a:p>
        </p:txBody>
      </p:sp>
      <p:sp>
        <p:nvSpPr>
          <p:cNvPr id="10" name="Pfeil nach oben 9"/>
          <p:cNvSpPr/>
          <p:nvPr/>
        </p:nvSpPr>
        <p:spPr bwMode="auto">
          <a:xfrm>
            <a:off x="2565717" y="4175371"/>
            <a:ext cx="294248" cy="654140"/>
          </a:xfrm>
          <a:prstGeom prst="up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40458C"/>
              </a:solidFill>
              <a:effectLst/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2" name="Pfeil nach oben 51"/>
          <p:cNvSpPr/>
          <p:nvPr/>
        </p:nvSpPr>
        <p:spPr bwMode="auto">
          <a:xfrm rot="19296162">
            <a:off x="5574025" y="4155645"/>
            <a:ext cx="299945" cy="701558"/>
          </a:xfrm>
          <a:prstGeom prst="up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40458C"/>
              </a:solidFill>
              <a:effectLst/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5" name="Pfeil nach oben 54"/>
          <p:cNvSpPr/>
          <p:nvPr/>
        </p:nvSpPr>
        <p:spPr bwMode="auto">
          <a:xfrm rot="1687402">
            <a:off x="6744867" y="4134920"/>
            <a:ext cx="293321" cy="701558"/>
          </a:xfrm>
          <a:prstGeom prst="up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40458C"/>
              </a:solidFill>
              <a:effectLst/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746285" y="5054601"/>
            <a:ext cx="217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>
                <a:srgbClr val="40458C"/>
              </a:buClr>
            </a:pPr>
            <a:r>
              <a:rPr lang="en-GB" altLang="de-DE" dirty="0">
                <a:solidFill>
                  <a:schemeClr val="accent2">
                    <a:lumMod val="75000"/>
                  </a:schemeClr>
                </a:solidFill>
              </a:rPr>
              <a:t>2. Fremdsprache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979492" y="5046634"/>
            <a:ext cx="1804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de-DE" dirty="0">
                <a:solidFill>
                  <a:schemeClr val="accent2">
                    <a:lumMod val="75000"/>
                  </a:schemeClr>
                </a:solidFill>
              </a:rPr>
              <a:t>Französisch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916613" y="5046728"/>
            <a:ext cx="2687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rgbClr val="40458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3946525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>
                <a:solidFill>
                  <a:schemeClr val="accent2">
                    <a:lumMod val="75000"/>
                  </a:schemeClr>
                </a:solidFill>
              </a:rPr>
              <a:t>Latein</a:t>
            </a: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330216" y="2535633"/>
            <a:ext cx="1040556" cy="358204"/>
          </a:xfrm>
          <a:prstGeom prst="rect">
            <a:avLst/>
          </a:prstGeom>
          <a:solidFill>
            <a:srgbClr val="B7C1EB"/>
          </a:solidFill>
          <a:ln w="9360">
            <a:solidFill>
              <a:srgbClr val="40458C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800" dirty="0">
                <a:solidFill>
                  <a:srgbClr val="40458C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		11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1384300" y="2527928"/>
            <a:ext cx="7458091" cy="377367"/>
          </a:xfrm>
          <a:prstGeom prst="rect">
            <a:avLst/>
          </a:prstGeom>
          <a:solidFill>
            <a:srgbClr val="EAEAEA"/>
          </a:solidFill>
          <a:ln w="9360">
            <a:solidFill>
              <a:srgbClr val="40458C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None/>
            </a:pPr>
            <a:r>
              <a:rPr lang="en-GB" altLang="de-DE" sz="2000" dirty="0">
                <a:solidFill>
                  <a:srgbClr val="40458C"/>
                </a:solidFill>
                <a:latin typeface="Tahoma" pitchFamily="34" charset="0"/>
              </a:rPr>
              <a:t>       Seminarfach P: Projektarbeit / Auslandsjahr / Inf.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  <a:tabLst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000" dirty="0">
                <a:solidFill>
                  <a:srgbClr val="40458C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     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297611" y="2529077"/>
            <a:ext cx="552883" cy="36387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323849" y="2568407"/>
            <a:ext cx="1008063" cy="27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de-DE" altLang="de-DE" sz="1200" b="1" dirty="0">
                <a:solidFill>
                  <a:schemeClr val="tx1"/>
                </a:solidFill>
              </a:rPr>
              <a:t>E-Kl.</a:t>
            </a:r>
          </a:p>
        </p:txBody>
      </p:sp>
      <p:sp>
        <p:nvSpPr>
          <p:cNvPr id="58" name="Pfeil nach oben 57"/>
          <p:cNvSpPr/>
          <p:nvPr/>
        </p:nvSpPr>
        <p:spPr bwMode="auto">
          <a:xfrm>
            <a:off x="443185" y="2902311"/>
            <a:ext cx="294248" cy="391960"/>
          </a:xfrm>
          <a:prstGeom prst="up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40458C"/>
              </a:solidFill>
              <a:effectLst/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384300" y="1634951"/>
            <a:ext cx="7437522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altLang="de-DE" dirty="0"/>
              <a:t>       </a:t>
            </a:r>
          </a:p>
          <a:p>
            <a:pPr algn="ctr"/>
            <a:r>
              <a:rPr lang="en-GB" altLang="de-DE" dirty="0">
                <a:solidFill>
                  <a:schemeClr val="accent2">
                    <a:lumMod val="75000"/>
                  </a:schemeClr>
                </a:solidFill>
              </a:rPr>
              <a:t>Seminarfach W: Seminararbeit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7704244" y="1650840"/>
            <a:ext cx="1148431" cy="1233195"/>
          </a:xfrm>
          <a:prstGeom prst="rect">
            <a:avLst/>
          </a:prstGeom>
          <a:solidFill>
            <a:srgbClr val="EAEAEA"/>
          </a:solidFill>
          <a:ln w="9360">
            <a:solidFill>
              <a:srgbClr val="8DC6FF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12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dirty="0">
                <a:solidFill>
                  <a:srgbClr val="40458C"/>
                </a:solidFill>
                <a:latin typeface="Tahoma" pitchFamily="34" charset="0"/>
              </a:rPr>
              <a:t>4. Fremd-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dirty="0">
                <a:solidFill>
                  <a:srgbClr val="40458C"/>
                </a:solidFill>
                <a:latin typeface="Tahoma" pitchFamily="34" charset="0"/>
              </a:rPr>
              <a:t>sprache: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dirty="0">
                <a:solidFill>
                  <a:srgbClr val="40458C"/>
                </a:solidFill>
                <a:latin typeface="Tahoma" pitchFamily="34" charset="0"/>
              </a:rPr>
              <a:t>Spanisch 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1400" dirty="0">
              <a:solidFill>
                <a:srgbClr val="40458C"/>
              </a:solidFill>
              <a:latin typeface="Tahoma" pitchFamily="34" charset="0"/>
            </a:endParaRPr>
          </a:p>
        </p:txBody>
      </p:sp>
      <p:sp>
        <p:nvSpPr>
          <p:cNvPr id="57" name="Pfeil nach oben 56"/>
          <p:cNvSpPr/>
          <p:nvPr/>
        </p:nvSpPr>
        <p:spPr bwMode="auto">
          <a:xfrm>
            <a:off x="1389320" y="2174790"/>
            <a:ext cx="731915" cy="1786826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rgbClr val="4045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40458C"/>
                </a:solidFill>
                <a:effectLst/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Überholspur</a:t>
            </a:r>
          </a:p>
        </p:txBody>
      </p:sp>
      <p:sp>
        <p:nvSpPr>
          <p:cNvPr id="45" name="AutoShape 25"/>
          <p:cNvSpPr>
            <a:spLocks noChangeArrowheads="1"/>
          </p:cNvSpPr>
          <p:nvPr/>
        </p:nvSpPr>
        <p:spPr bwMode="auto">
          <a:xfrm>
            <a:off x="3938829" y="2930559"/>
            <a:ext cx="346852" cy="303365"/>
          </a:xfrm>
          <a:prstGeom prst="upArrow">
            <a:avLst>
              <a:gd name="adj1" fmla="val 50000"/>
              <a:gd name="adj2" fmla="val 39435"/>
            </a:avLst>
          </a:prstGeom>
          <a:solidFill>
            <a:srgbClr val="B7C1EB"/>
          </a:solidFill>
          <a:ln w="9360">
            <a:solidFill>
              <a:srgbClr val="40458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49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52400" y="19050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84582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33400" y="1412875"/>
            <a:ext cx="8610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479925" y="3200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095375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384300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6451600" y="404813"/>
            <a:ext cx="24622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051050" y="207963"/>
            <a:ext cx="957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124075" y="4762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358775" y="1392237"/>
            <a:ext cx="8610600" cy="52578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4264025" y="2297113"/>
            <a:ext cx="174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7235825" y="2193925"/>
            <a:ext cx="21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468313" y="5013325"/>
            <a:ext cx="2951162" cy="1452563"/>
          </a:xfrm>
          <a:prstGeom prst="cube">
            <a:avLst>
              <a:gd name="adj" fmla="val 10278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3924300" y="5229225"/>
            <a:ext cx="2735263" cy="12525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1042988" y="2636838"/>
            <a:ext cx="1587" cy="2451100"/>
          </a:xfrm>
          <a:prstGeom prst="line">
            <a:avLst/>
          </a:prstGeom>
          <a:noFill/>
          <a:ln w="101473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3995738" y="3860800"/>
            <a:ext cx="2735262" cy="1150938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2400" dirty="0">
                <a:latin typeface="Tahoma" pitchFamily="34" charset="0"/>
              </a:rPr>
              <a:t>Probeunterricht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2400" dirty="0">
                <a:latin typeface="Tahoma" pitchFamily="34" charset="0"/>
              </a:rPr>
              <a:t>am Gymnasium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6300788" y="2924175"/>
            <a:ext cx="1295400" cy="68580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nicht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bestanden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39963" y="2635249"/>
            <a:ext cx="1828799" cy="939799"/>
            <a:chOff x="1320" y="1660"/>
            <a:chExt cx="1152" cy="592"/>
          </a:xfrm>
        </p:grpSpPr>
        <p:sp>
          <p:nvSpPr>
            <p:cNvPr id="3105" name="Line 19"/>
            <p:cNvSpPr>
              <a:spLocks noChangeShapeType="1"/>
            </p:cNvSpPr>
            <p:nvPr/>
          </p:nvSpPr>
          <p:spPr bwMode="auto">
            <a:xfrm flipV="1">
              <a:off x="1349" y="1660"/>
              <a:ext cx="1" cy="474"/>
            </a:xfrm>
            <a:prstGeom prst="line">
              <a:avLst/>
            </a:prstGeom>
            <a:noFill/>
            <a:ln w="101473">
              <a:solidFill>
                <a:srgbClr val="008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5" name="Line 20"/>
            <p:cNvSpPr>
              <a:spLocks noChangeShapeType="1"/>
            </p:cNvSpPr>
            <p:nvPr/>
          </p:nvSpPr>
          <p:spPr bwMode="auto">
            <a:xfrm flipV="1">
              <a:off x="1320" y="2134"/>
              <a:ext cx="1152" cy="7"/>
            </a:xfrm>
            <a:prstGeom prst="line">
              <a:avLst/>
            </a:prstGeom>
            <a:noFill/>
            <a:ln w="10152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V="1">
              <a:off x="2460" y="2132"/>
              <a:ext cx="1" cy="120"/>
            </a:xfrm>
            <a:prstGeom prst="line">
              <a:avLst/>
            </a:prstGeom>
            <a:noFill/>
            <a:ln w="10152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3203575" y="2276475"/>
            <a:ext cx="2232025" cy="147637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bestanden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D, M: 3 / 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Elternentscheid: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D, M: 4 / 4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11188" y="1557338"/>
            <a:ext cx="8235950" cy="1065212"/>
            <a:chOff x="340" y="981"/>
            <a:chExt cx="4961" cy="671"/>
          </a:xfrm>
        </p:grpSpPr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>
              <a:off x="340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5. Klasse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Gymnasium</a:t>
              </a:r>
            </a:p>
          </p:txBody>
        </p:sp>
        <p:sp>
          <p:nvSpPr>
            <p:cNvPr id="3104" name="AutoShape 25"/>
            <p:cNvSpPr>
              <a:spLocks noChangeArrowheads="1"/>
            </p:cNvSpPr>
            <p:nvPr/>
          </p:nvSpPr>
          <p:spPr bwMode="auto">
            <a:xfrm>
              <a:off x="4039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Realschule</a:t>
              </a:r>
              <a:br>
                <a:rPr lang="en-GB" altLang="de-DE" sz="2400" dirty="0">
                  <a:latin typeface="Tahoma" pitchFamily="34" charset="0"/>
                </a:rPr>
              </a:br>
              <a:r>
                <a:rPr lang="en-GB" altLang="de-DE" sz="2400" dirty="0">
                  <a:latin typeface="Tahoma" pitchFamily="34" charset="0"/>
                </a:rPr>
                <a:t>Mittelschule</a:t>
              </a:r>
            </a:p>
          </p:txBody>
        </p:sp>
      </p:grp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4932363" y="4941888"/>
            <a:ext cx="1587" cy="465137"/>
          </a:xfrm>
          <a:prstGeom prst="line">
            <a:avLst/>
          </a:prstGeom>
          <a:noFill/>
          <a:ln w="88900">
            <a:pattFill prst="wdUpDiag">
              <a:fgClr>
                <a:srgbClr val="008000"/>
              </a:fgClr>
              <a:bgClr>
                <a:srgbClr val="FF0000"/>
              </a:bgClr>
            </a:patt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68313" y="5229225"/>
            <a:ext cx="1223962" cy="117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solidFill>
                  <a:srgbClr val="FF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Übertritts-</a:t>
            </a: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zeugnis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4. Kl. GS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bis 2,33 in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D, M, HSU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692275" y="5229225"/>
            <a:ext cx="1316038" cy="120251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solidFill>
                  <a:srgbClr val="FF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Jahres-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solidFill>
                  <a:schemeClr val="tx1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zeugnis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5. Kl. MS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bis 2,0 RS bis 2,5 in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D, M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924300" y="5516563"/>
            <a:ext cx="19431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solidFill>
                  <a:srgbClr val="FF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Übertritts</a:t>
            </a:r>
            <a:r>
              <a:rPr lang="en-GB" altLang="de-DE" sz="1400" b="1" dirty="0">
                <a:solidFill>
                  <a:schemeClr val="tx1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zeugnis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solidFill>
                  <a:schemeClr val="tx1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4</a:t>
            </a: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. Kl. GS ab 2,66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D, M, HSU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 flipV="1">
            <a:off x="6443663" y="3573463"/>
            <a:ext cx="7937" cy="447675"/>
          </a:xfrm>
          <a:prstGeom prst="line">
            <a:avLst/>
          </a:prstGeom>
          <a:noFill/>
          <a:ln w="10152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 flipV="1">
            <a:off x="4643438" y="3573463"/>
            <a:ext cx="7937" cy="431800"/>
          </a:xfrm>
          <a:prstGeom prst="line">
            <a:avLst/>
          </a:prstGeom>
          <a:noFill/>
          <a:ln w="101473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V="1">
            <a:off x="1979613" y="2636838"/>
            <a:ext cx="1587" cy="2451100"/>
          </a:xfrm>
          <a:prstGeom prst="line">
            <a:avLst/>
          </a:prstGeom>
          <a:noFill/>
          <a:ln w="101473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grpSp>
        <p:nvGrpSpPr>
          <p:cNvPr id="39" name="Group 23">
            <a:extLst>
              <a:ext uri="{FF2B5EF4-FFF2-40B4-BE49-F238E27FC236}">
                <a16:creationId xmlns:a16="http://schemas.microsoft.com/office/drawing/2014/main" id="{B1E979F9-79F2-4F54-8430-CA421A4A2765}"/>
              </a:ext>
            </a:extLst>
          </p:cNvPr>
          <p:cNvGrpSpPr>
            <a:grpSpLocks/>
          </p:cNvGrpSpPr>
          <p:nvPr/>
        </p:nvGrpSpPr>
        <p:grpSpPr bwMode="auto">
          <a:xfrm>
            <a:off x="646906" y="1588704"/>
            <a:ext cx="8235950" cy="1065212"/>
            <a:chOff x="340" y="981"/>
            <a:chExt cx="4961" cy="671"/>
          </a:xfrm>
        </p:grpSpPr>
        <p:sp>
          <p:nvSpPr>
            <p:cNvPr id="41" name="AutoShape 25">
              <a:extLst>
                <a:ext uri="{FF2B5EF4-FFF2-40B4-BE49-F238E27FC236}">
                  <a16:creationId xmlns:a16="http://schemas.microsoft.com/office/drawing/2014/main" id="{F547ACCE-5E36-447E-B3D1-046924AD1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9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Realschule</a:t>
              </a:r>
              <a:br>
                <a:rPr lang="en-GB" altLang="de-DE" sz="2400" dirty="0">
                  <a:latin typeface="Tahoma" pitchFamily="34" charset="0"/>
                </a:rPr>
              </a:br>
              <a:r>
                <a:rPr lang="en-GB" altLang="de-DE" sz="2400" dirty="0">
                  <a:latin typeface="Tahoma" pitchFamily="34" charset="0"/>
                </a:rPr>
                <a:t>Mittelschule</a:t>
              </a:r>
            </a:p>
          </p:txBody>
        </p:sp>
        <p:sp>
          <p:nvSpPr>
            <p:cNvPr id="40" name="AutoShape 24">
              <a:extLst>
                <a:ext uri="{FF2B5EF4-FFF2-40B4-BE49-F238E27FC236}">
                  <a16:creationId xmlns:a16="http://schemas.microsoft.com/office/drawing/2014/main" id="{D9E59F82-1C10-4C82-A91E-B48F30864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5. Klasse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Gymnasium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DA7EAD7A-0992-44D1-9B0F-EA73F1E314C3}"/>
              </a:ext>
            </a:extLst>
          </p:cNvPr>
          <p:cNvSpPr txBox="1"/>
          <p:nvPr/>
        </p:nvSpPr>
        <p:spPr>
          <a:xfrm>
            <a:off x="1535894" y="430441"/>
            <a:ext cx="599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0000CC"/>
                </a:solidFill>
              </a:rPr>
              <a:t>Der Weg ans Gymnasium</a:t>
            </a: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 flipV="1">
            <a:off x="7164388" y="2565400"/>
            <a:ext cx="7937" cy="447675"/>
          </a:xfrm>
          <a:prstGeom prst="line">
            <a:avLst/>
          </a:prstGeom>
          <a:noFill/>
          <a:ln w="10152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CBB664FC-817B-4EAE-94E2-A2BC2F501172}"/>
              </a:ext>
            </a:extLst>
          </p:cNvPr>
          <p:cNvSpPr txBox="1"/>
          <p:nvPr/>
        </p:nvSpPr>
        <p:spPr>
          <a:xfrm>
            <a:off x="647564" y="2636912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tx1"/>
                </a:solidFill>
              </a:rPr>
              <a:t>Wenn ein Kind deutlich unter dem Leistungsniveau der meisten Klassenkameraden liegt, kann dies zu großen psychischen Problemen führen.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BCB8383-597E-4808-B07C-2420D82130D1}"/>
              </a:ext>
            </a:extLst>
          </p:cNvPr>
          <p:cNvSpPr txBox="1"/>
          <p:nvPr/>
        </p:nvSpPr>
        <p:spPr>
          <a:xfrm>
            <a:off x="1043608" y="260648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0000CC"/>
                </a:solidFill>
              </a:rPr>
              <a:t>Aufs Gymnasium kommen – </a:t>
            </a:r>
          </a:p>
          <a:p>
            <a:pPr algn="ctr"/>
            <a:r>
              <a:rPr lang="de-DE" sz="4000" dirty="0">
                <a:solidFill>
                  <a:srgbClr val="0000CC"/>
                </a:solidFill>
              </a:rPr>
              <a:t>am Gymnasium bleiben</a:t>
            </a:r>
          </a:p>
        </p:txBody>
      </p:sp>
    </p:spTree>
    <p:extLst>
      <p:ext uri="{BB962C8B-B14F-4D97-AF65-F5344CB8AC3E}">
        <p14:creationId xmlns:p14="http://schemas.microsoft.com/office/powerpoint/2010/main" val="213335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720"/>
            <a:ext cx="8229600" cy="936625"/>
          </a:xfr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</p:spPr>
        <p:txBody>
          <a:bodyPr lIns="90000" tIns="46800" rIns="90000" bIns="46800" anchor="t">
            <a:normAutofit/>
          </a:bodyPr>
          <a:lstStyle/>
          <a:p>
            <a:pPr eaLnBrk="1" hangingPunct="1"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rgbClr val="0000CC"/>
                </a:solidFill>
              </a:rPr>
              <a:t>Entscheidungskriterien</a:t>
            </a:r>
            <a:endParaRPr lang="en-GB" altLang="de-DE" dirty="0">
              <a:solidFill>
                <a:srgbClr val="0000CC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82677" y="1845345"/>
            <a:ext cx="8229600" cy="329433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spcBef>
                <a:spcPts val="900"/>
              </a:spcBef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4300" dirty="0"/>
          </a:p>
          <a:p>
            <a:pPr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4300" dirty="0"/>
              <a:t>Ein kurzer </a:t>
            </a:r>
            <a:r>
              <a:rPr lang="de-DE" altLang="de-DE" sz="4300" b="1" dirty="0"/>
              <a:t>Schulweg</a:t>
            </a:r>
            <a:r>
              <a:rPr lang="de-DE" altLang="de-DE" sz="4300" dirty="0"/>
              <a:t> erspart einem Kind unnötigen Zeitverlust.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4300" dirty="0"/>
              <a:t>Die Beibehaltung des </a:t>
            </a:r>
            <a:r>
              <a:rPr lang="de-DE" altLang="de-DE" sz="4300" b="1" dirty="0"/>
              <a:t>soziales Umfelds </a:t>
            </a:r>
            <a:r>
              <a:rPr lang="de-DE" altLang="de-DE" sz="4300" dirty="0"/>
              <a:t>kann ein Kind stabilisieren.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4300" dirty="0"/>
              <a:t>Das </a:t>
            </a:r>
            <a:r>
              <a:rPr lang="de-DE" altLang="de-DE" sz="4300" b="1" dirty="0"/>
              <a:t>Schulprofil</a:t>
            </a:r>
            <a:r>
              <a:rPr lang="de-DE" altLang="de-DE" sz="4300" dirty="0"/>
              <a:t> wählen.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de-DE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E454C8E-A9FF-495B-A867-6E5725A2E861}"/>
              </a:ext>
            </a:extLst>
          </p:cNvPr>
          <p:cNvSpPr txBox="1"/>
          <p:nvPr/>
        </p:nvSpPr>
        <p:spPr>
          <a:xfrm>
            <a:off x="899592" y="11864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0000CC"/>
                </a:solidFill>
              </a:rPr>
              <a:t>Übertrittsberatung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3BC9506-60DC-4FDE-82BC-F0E7FE639637}"/>
              </a:ext>
            </a:extLst>
          </p:cNvPr>
          <p:cNvSpPr txBox="1"/>
          <p:nvPr/>
        </p:nvSpPr>
        <p:spPr>
          <a:xfrm>
            <a:off x="395536" y="836712"/>
            <a:ext cx="856895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März 2024 am Sigmund-Schuckert-Gymnasium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Telefonisch und persönlich </a:t>
            </a:r>
            <a:r>
              <a:rPr lang="de-DE" sz="2000" dirty="0">
                <a:solidFill>
                  <a:schemeClr val="tx1"/>
                </a:solidFill>
              </a:rPr>
              <a:t>(Sie erhalten rechtzeitig ein Formular von der Grundschule. Name und Emailadresse bitte </a:t>
            </a:r>
            <a:r>
              <a:rPr lang="de-DE" sz="2000" b="1" dirty="0">
                <a:solidFill>
                  <a:schemeClr val="tx1"/>
                </a:solidFill>
              </a:rPr>
              <a:t>leserlich</a:t>
            </a:r>
            <a:r>
              <a:rPr lang="de-DE" sz="2000" dirty="0">
                <a:solidFill>
                  <a:schemeClr val="tx1"/>
                </a:solidFill>
              </a:rPr>
              <a:t> ausfüllen! Keine Pflicht!)</a:t>
            </a:r>
          </a:p>
          <a:p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Keine Auskünfte zur Klassenzusammensetzung</a:t>
            </a:r>
          </a:p>
          <a:p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Bei organisatorischen Fragen zur Anmeldung wenden Sie sich bitte an das Sekretariat des Wunschgymnasiums.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So bin ich zu erreichen: Sigmund-Schuckert- Gymnasium / Beratung / Übertrittsberatung </a:t>
            </a:r>
            <a:br>
              <a:rPr lang="de-DE" sz="2600" dirty="0">
                <a:solidFill>
                  <a:schemeClr val="tx1"/>
                </a:solidFill>
              </a:rPr>
            </a:br>
            <a:r>
              <a:rPr lang="de-DE" sz="2600" dirty="0">
                <a:solidFill>
                  <a:schemeClr val="tx1"/>
                </a:solidFill>
              </a:rPr>
              <a:t>Mailadresse: </a:t>
            </a:r>
            <a:r>
              <a:rPr lang="de-DE" sz="2600" dirty="0">
                <a:solidFill>
                  <a:schemeClr val="tx1"/>
                </a:solidFill>
                <a:hlinkClick r:id="rId2"/>
              </a:rPr>
              <a:t>u.reichardt@sigmund-schuckert-gymnasium.de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1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F99026A-1E08-4727-8E1D-1548DA16EC30}"/>
              </a:ext>
            </a:extLst>
          </p:cNvPr>
          <p:cNvSpPr txBox="1"/>
          <p:nvPr/>
        </p:nvSpPr>
        <p:spPr>
          <a:xfrm>
            <a:off x="1294662" y="620688"/>
            <a:ext cx="6928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0000CC"/>
                </a:solidFill>
              </a:rPr>
              <a:t>Lese-Rechtschreibstörung und Gymnasium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2E9798A-865B-4A7A-B06D-3ED1909EC3D2}"/>
              </a:ext>
            </a:extLst>
          </p:cNvPr>
          <p:cNvSpPr txBox="1"/>
          <p:nvPr/>
        </p:nvSpPr>
        <p:spPr>
          <a:xfrm>
            <a:off x="971599" y="2397948"/>
            <a:ext cx="7574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chemeClr val="tx1"/>
                </a:solidFill>
              </a:rPr>
              <a:t>Arbeitszeitverlängerung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chemeClr val="tx1"/>
                </a:solidFill>
              </a:rPr>
              <a:t>Besondere Gewichtung von mündlichen und schriftlichen Noten in den modernen Fremdsprachen</a:t>
            </a:r>
          </a:p>
        </p:txBody>
      </p:sp>
    </p:spTree>
    <p:extLst>
      <p:ext uri="{BB962C8B-B14F-4D97-AF65-F5344CB8AC3E}">
        <p14:creationId xmlns:p14="http://schemas.microsoft.com/office/powerpoint/2010/main" val="34459639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4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Bildschirmpräsentation (4:3)</PresentationFormat>
  <Paragraphs>207</Paragraphs>
  <Slides>15</Slides>
  <Notes>5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15</vt:i4>
      </vt:variant>
      <vt:variant>
        <vt:lpstr>Zielgruppenorientierte Präsentationen</vt:lpstr>
      </vt:variant>
      <vt:variant>
        <vt:i4>1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Standarddesign</vt:lpstr>
      <vt:lpstr>1_Larissa</vt:lpstr>
      <vt:lpstr>2_Larissa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Entscheidungskriterien</vt:lpstr>
      <vt:lpstr>PowerPoint-Präsentation</vt:lpstr>
      <vt:lpstr>PowerPoint-Präsentation</vt:lpstr>
      <vt:lpstr>Information am SSG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Erich-Kästner-Schule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Sittauer</dc:creator>
  <cp:lastModifiedBy>Krieglstein Ulrike</cp:lastModifiedBy>
  <cp:revision>222</cp:revision>
  <cp:lastPrinted>2023-10-04T13:51:29Z</cp:lastPrinted>
  <dcterms:modified xsi:type="dcterms:W3CDTF">2023-10-16T09:20:57Z</dcterms:modified>
</cp:coreProperties>
</file>