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42"/>
  </p:notesMasterIdLst>
  <p:handoutMasterIdLst>
    <p:handoutMasterId r:id="rId43"/>
  </p:handoutMasterIdLst>
  <p:sldIdLst>
    <p:sldId id="258" r:id="rId2"/>
    <p:sldId id="273" r:id="rId3"/>
    <p:sldId id="302" r:id="rId4"/>
    <p:sldId id="351" r:id="rId5"/>
    <p:sldId id="350" r:id="rId6"/>
    <p:sldId id="308" r:id="rId7"/>
    <p:sldId id="286" r:id="rId8"/>
    <p:sldId id="293" r:id="rId9"/>
    <p:sldId id="287" r:id="rId10"/>
    <p:sldId id="294" r:id="rId11"/>
    <p:sldId id="278" r:id="rId12"/>
    <p:sldId id="300" r:id="rId13"/>
    <p:sldId id="349" r:id="rId14"/>
    <p:sldId id="316" r:id="rId15"/>
    <p:sldId id="338" r:id="rId16"/>
    <p:sldId id="288" r:id="rId17"/>
    <p:sldId id="289" r:id="rId18"/>
    <p:sldId id="314" r:id="rId19"/>
    <p:sldId id="343" r:id="rId20"/>
    <p:sldId id="344" r:id="rId21"/>
    <p:sldId id="345" r:id="rId22"/>
    <p:sldId id="318" r:id="rId23"/>
    <p:sldId id="325" r:id="rId24"/>
    <p:sldId id="320" r:id="rId25"/>
    <p:sldId id="331" r:id="rId26"/>
    <p:sldId id="333" r:id="rId27"/>
    <p:sldId id="340" r:id="rId28"/>
    <p:sldId id="323" r:id="rId29"/>
    <p:sldId id="329" r:id="rId30"/>
    <p:sldId id="330" r:id="rId31"/>
    <p:sldId id="327" r:id="rId32"/>
    <p:sldId id="346" r:id="rId33"/>
    <p:sldId id="347" r:id="rId34"/>
    <p:sldId id="348" r:id="rId35"/>
    <p:sldId id="303" r:id="rId36"/>
    <p:sldId id="311" r:id="rId37"/>
    <p:sldId id="312" r:id="rId38"/>
    <p:sldId id="313" r:id="rId39"/>
    <p:sldId id="284" r:id="rId40"/>
    <p:sldId id="271" r:id="rId41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FF"/>
    <a:srgbClr val="FF9900"/>
    <a:srgbClr val="9999FF"/>
    <a:srgbClr val="FF3300"/>
    <a:srgbClr val="9966FF"/>
    <a:srgbClr val="CC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3846" autoAdjust="0"/>
  </p:normalViewPr>
  <p:slideViewPr>
    <p:cSldViewPr snapToGrid="0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14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DA7533F-2598-0270-D058-B8D4A8B707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76F772E-A0C6-FF3D-1B53-DC04A7ABF2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3BE604A9-CEFF-19EF-7E94-3F1F9719834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A4835D97-DB28-9B16-BC62-451F91D349C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70B264-9FEF-4A72-A37C-A1049A9C6D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30B5A18-4157-F208-BDFF-904E92E253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B7648A0-FFCD-62EE-16A4-5ED5C07EBF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1DF698E-13EE-8279-6BB7-D1DAA58E635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D6BF6C25-5AC1-86F6-6041-7E3E21E3C8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DA05A368-17F1-7625-FB1E-62751AD743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0F67F856-DA8C-759D-4436-FB41EA677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073D507-A57B-48BD-8D46-C9A0C2BB45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087C912D-9198-FEC4-F424-662294716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1D86B685-0583-469F-8639-07E5077409F3}" type="slidenum">
              <a:rPr lang="de-DE" altLang="de-DE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5BFBFE2-9B8E-3CD5-14CC-BF82F9F1CC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D527914-6C6A-A162-D117-2D3DAD7F1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>
            <a:extLst>
              <a:ext uri="{FF2B5EF4-FFF2-40B4-BE49-F238E27FC236}">
                <a16:creationId xmlns:a16="http://schemas.microsoft.com/office/drawing/2014/main" id="{CB28FC27-F0A2-F2D7-8272-AC1BEA3CE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>
            <a:extLst>
              <a:ext uri="{FF2B5EF4-FFF2-40B4-BE49-F238E27FC236}">
                <a16:creationId xmlns:a16="http://schemas.microsoft.com/office/drawing/2014/main" id="{3BA8DFEA-FACB-43B4-3515-FE4AC8893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13316" name="Foliennummernplatzhalter 3">
            <a:extLst>
              <a:ext uri="{FF2B5EF4-FFF2-40B4-BE49-F238E27FC236}">
                <a16:creationId xmlns:a16="http://schemas.microsoft.com/office/drawing/2014/main" id="{76B6BB26-2CAF-ED22-ED49-3E3D72625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F6CC0E83-741B-4FB7-948C-75746950FB68}" type="slidenum">
              <a:rPr lang="de-DE" altLang="de-DE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>
            <a:extLst>
              <a:ext uri="{FF2B5EF4-FFF2-40B4-BE49-F238E27FC236}">
                <a16:creationId xmlns:a16="http://schemas.microsoft.com/office/drawing/2014/main" id="{1DC99166-0C99-BF90-885B-D4246F081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>
            <a:extLst>
              <a:ext uri="{FF2B5EF4-FFF2-40B4-BE49-F238E27FC236}">
                <a16:creationId xmlns:a16="http://schemas.microsoft.com/office/drawing/2014/main" id="{3B19F25C-EED2-1DCF-09D1-733951948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/>
              <a:t>In der Grafik fehlen noch die seit heuer möglichen </a:t>
            </a:r>
            <a:r>
              <a:rPr lang="de-DE" altLang="de-DE" b="1"/>
              <a:t>M5/M6-Kurse</a:t>
            </a:r>
          </a:p>
        </p:txBody>
      </p:sp>
      <p:sp>
        <p:nvSpPr>
          <p:cNvPr id="29700" name="Foliennummernplatzhalter 3">
            <a:extLst>
              <a:ext uri="{FF2B5EF4-FFF2-40B4-BE49-F238E27FC236}">
                <a16:creationId xmlns:a16="http://schemas.microsoft.com/office/drawing/2014/main" id="{01F225C6-7A4A-0F8F-8387-1625D41F1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D75097FB-5454-4834-BF67-241910AAB501}" type="slidenum">
              <a:rPr lang="de-DE" altLang="de-DE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EFE732D8-C4D3-A68B-BB5B-4564232BA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C9BBD986-899F-6A7D-52E8-CF30EEAA4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/>
              <a:t>Keine Grafik, weil Vorlagen auf KM-Seite veraltet (Stand 22.09.2020)</a:t>
            </a:r>
          </a:p>
        </p:txBody>
      </p:sp>
      <p:sp>
        <p:nvSpPr>
          <p:cNvPr id="36868" name="Foliennummernplatzhalter 3">
            <a:extLst>
              <a:ext uri="{FF2B5EF4-FFF2-40B4-BE49-F238E27FC236}">
                <a16:creationId xmlns:a16="http://schemas.microsoft.com/office/drawing/2014/main" id="{AD6AB060-C0DA-5FC7-2A58-58BC108AC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38501D45-06A5-4A51-B1BA-C9C33C869C7B}" type="slidenum">
              <a:rPr lang="de-DE" altLang="de-DE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25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>
            <a:extLst>
              <a:ext uri="{FF2B5EF4-FFF2-40B4-BE49-F238E27FC236}">
                <a16:creationId xmlns:a16="http://schemas.microsoft.com/office/drawing/2014/main" id="{6F9DD5C3-9138-FC8E-D3F3-19A5E29B4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>
            <a:extLst>
              <a:ext uri="{FF2B5EF4-FFF2-40B4-BE49-F238E27FC236}">
                <a16:creationId xmlns:a16="http://schemas.microsoft.com/office/drawing/2014/main" id="{3F642E58-49CB-89A9-2203-0A570BCC1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40964" name="Foliennummernplatzhalter 3">
            <a:extLst>
              <a:ext uri="{FF2B5EF4-FFF2-40B4-BE49-F238E27FC236}">
                <a16:creationId xmlns:a16="http://schemas.microsoft.com/office/drawing/2014/main" id="{667FF336-9ADB-3616-2492-8F28A7A30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3C7DE179-5902-49C2-BA23-803B2CC6B01D}" type="slidenum">
              <a:rPr lang="de-DE" altLang="de-DE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lang="de-DE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E3CAE06-A3DE-E2A1-30B0-14EF255C32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BDDA344-9CA1-53D6-86C5-A9590EADF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1">
            <a:extLst>
              <a:ext uri="{FF2B5EF4-FFF2-40B4-BE49-F238E27FC236}">
                <a16:creationId xmlns:a16="http://schemas.microsoft.com/office/drawing/2014/main" id="{75CFA875-8CB0-099D-C612-610FC4C931F6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Freihandform 11">
            <a:extLst>
              <a:ext uri="{FF2B5EF4-FFF2-40B4-BE49-F238E27FC236}">
                <a16:creationId xmlns:a16="http://schemas.microsoft.com/office/drawing/2014/main" id="{DC2B292A-A998-E22D-3E67-92FDD89E0A17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htwinkliges Dreieck 8">
            <a:extLst>
              <a:ext uri="{FF2B5EF4-FFF2-40B4-BE49-F238E27FC236}">
                <a16:creationId xmlns:a16="http://schemas.microsoft.com/office/drawing/2014/main" id="{0998A52E-21C5-0FBF-8018-35A10EDFB5F2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10" name="Gerade Verbindung 4">
            <a:extLst>
              <a:ext uri="{FF2B5EF4-FFF2-40B4-BE49-F238E27FC236}">
                <a16:creationId xmlns:a16="http://schemas.microsoft.com/office/drawing/2014/main" id="{8D0A8368-8A95-F384-0CFE-54EA38BF2760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7" descr="logo">
            <a:extLst>
              <a:ext uri="{FF2B5EF4-FFF2-40B4-BE49-F238E27FC236}">
                <a16:creationId xmlns:a16="http://schemas.microsoft.com/office/drawing/2014/main" id="{09753E3B-3B82-1BE6-620F-49079CA478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>
            <a:extLst>
              <a:ext uri="{FF2B5EF4-FFF2-40B4-BE49-F238E27FC236}">
                <a16:creationId xmlns:a16="http://schemas.microsoft.com/office/drawing/2014/main" id="{1684B6DF-D170-B829-008A-B0BA9E786B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66921209-8BFF-AC73-B9E8-A8C37E2B081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46B24AF8-6EB1-76B4-E9F8-8A8A29B1D0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13551004-A4C7-A7EA-DCA2-7AFB361410A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EC8E63E0-9E91-3ECA-84D7-6740E12393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7" name="Datumsplatzhalter 6">
            <a:extLst>
              <a:ext uri="{FF2B5EF4-FFF2-40B4-BE49-F238E27FC236}">
                <a16:creationId xmlns:a16="http://schemas.microsoft.com/office/drawing/2014/main" id="{B3CEFE62-9B5E-0CFE-A79C-6067E7F5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0955AAF-C822-4D7B-9A58-F94E14193F60}" type="datetimeFigureOut">
              <a:rPr lang="en-US"/>
              <a:pPr>
                <a:defRPr/>
              </a:pPr>
              <a:t>10/12/2022</a:t>
            </a:fld>
            <a:endParaRPr lang="en-US"/>
          </a:p>
        </p:txBody>
      </p:sp>
      <p:sp>
        <p:nvSpPr>
          <p:cNvPr id="18" name="Fußzeilenplatzhalter 7">
            <a:extLst>
              <a:ext uri="{FF2B5EF4-FFF2-40B4-BE49-F238E27FC236}">
                <a16:creationId xmlns:a16="http://schemas.microsoft.com/office/drawing/2014/main" id="{8E627253-15F1-5BAF-DFED-C10E196C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liennummernplatzhalter 8">
            <a:extLst>
              <a:ext uri="{FF2B5EF4-FFF2-40B4-BE49-F238E27FC236}">
                <a16:creationId xmlns:a16="http://schemas.microsoft.com/office/drawing/2014/main" id="{4748015A-6177-8BE6-BC49-35EAC21D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53B648-9800-4D47-AEAB-5AE3D21AF5C2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4938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>
            <a:extLst>
              <a:ext uri="{FF2B5EF4-FFF2-40B4-BE49-F238E27FC236}">
                <a16:creationId xmlns:a16="http://schemas.microsoft.com/office/drawing/2014/main" id="{542DFE8F-C490-63C6-D175-323AA61C8DE9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Freihandform 11">
            <a:extLst>
              <a:ext uri="{FF2B5EF4-FFF2-40B4-BE49-F238E27FC236}">
                <a16:creationId xmlns:a16="http://schemas.microsoft.com/office/drawing/2014/main" id="{6AC07A51-D428-A4C9-9607-5B44D0C7DBFF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Rechtwinkliges Dreieck 3">
            <a:extLst>
              <a:ext uri="{FF2B5EF4-FFF2-40B4-BE49-F238E27FC236}">
                <a16:creationId xmlns:a16="http://schemas.microsoft.com/office/drawing/2014/main" id="{B9300970-45A2-704A-4F3B-E5D07A95841C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4A2DA4DF-D12A-BC6D-7DFE-E4C68BD716A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logo">
            <a:extLst>
              <a:ext uri="{FF2B5EF4-FFF2-40B4-BE49-F238E27FC236}">
                <a16:creationId xmlns:a16="http://schemas.microsoft.com/office/drawing/2014/main" id="{072823CB-6C9F-9891-246A-E2C9A95CB8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BAB43F2A-936C-2110-183A-510CD1074C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D9C8945A-B57D-EF86-ECF5-072B1CC2DA6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050DF4EF-3548-654D-5E13-B0CCE170AD1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D34DA6C3-5B0C-DE1E-650B-7BCD374414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2" name="Text Box 26">
            <a:extLst>
              <a:ext uri="{FF2B5EF4-FFF2-40B4-BE49-F238E27FC236}">
                <a16:creationId xmlns:a16="http://schemas.microsoft.com/office/drawing/2014/main" id="{9666CCD0-F1CD-6B30-B177-23F8956595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C06E8537-A4F9-7C6E-F971-8330025D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F486797-17CB-4662-ACEC-2F88DD01BC81}" type="datetimeFigureOut">
              <a:rPr lang="en-US"/>
              <a:pPr>
                <a:defRPr/>
              </a:pPr>
              <a:t>10/12/2022</a:t>
            </a:fld>
            <a:endParaRPr lang="en-US"/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F1137A93-7C3B-2B95-3C59-44F8B0BD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Foliennummernplatzhalter 4">
            <a:extLst>
              <a:ext uri="{FF2B5EF4-FFF2-40B4-BE49-F238E27FC236}">
                <a16:creationId xmlns:a16="http://schemas.microsoft.com/office/drawing/2014/main" id="{4D172140-371E-365D-171F-F63F979D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DA954D-1764-4776-9718-932EA1B19CB5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57971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:a16="http://schemas.microsoft.com/office/drawing/2014/main" id="{A0EC0435-8F62-B19D-305F-3687992B15D4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ihandform 11">
            <a:extLst>
              <a:ext uri="{FF2B5EF4-FFF2-40B4-BE49-F238E27FC236}">
                <a16:creationId xmlns:a16="http://schemas.microsoft.com/office/drawing/2014/main" id="{4E5A0EF0-151A-5C98-71F3-1F19435F3BF4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46487730-E133-0D6A-4230-B7F6414ADF30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4502D03E-45A0-9718-C068-830225C63DF8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>
            <a:extLst>
              <a:ext uri="{FF2B5EF4-FFF2-40B4-BE49-F238E27FC236}">
                <a16:creationId xmlns:a16="http://schemas.microsoft.com/office/drawing/2014/main" id="{F6283DFB-7474-AE3B-F9AC-D958FDB2F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70AD9BA4-CC1C-301B-979F-6508B5BB732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AB374DC2-DE4E-4925-7B3B-7B5C5CA7AE8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1E3253C8-7FC2-8785-3D01-D8D9C562BB3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D278A80C-8361-2138-197F-9B30264A26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FEAFB05F-5D3C-2637-43EB-9E1B665D5CC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5" name="Datumsplatzhalter 4">
            <a:extLst>
              <a:ext uri="{FF2B5EF4-FFF2-40B4-BE49-F238E27FC236}">
                <a16:creationId xmlns:a16="http://schemas.microsoft.com/office/drawing/2014/main" id="{B52E8BBE-CBD8-C126-468B-CC8D05D6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7CFE4AE-DD4B-484A-BDE9-995BE8CE1DB7}" type="datetimeFigureOut">
              <a:rPr lang="en-US"/>
              <a:pPr>
                <a:defRPr/>
              </a:pPr>
              <a:t>10/12/2022</a:t>
            </a:fld>
            <a:endParaRPr lang="en-US"/>
          </a:p>
        </p:txBody>
      </p:sp>
      <p:sp>
        <p:nvSpPr>
          <p:cNvPr id="16" name="Fußzeilenplatzhalter 5">
            <a:extLst>
              <a:ext uri="{FF2B5EF4-FFF2-40B4-BE49-F238E27FC236}">
                <a16:creationId xmlns:a16="http://schemas.microsoft.com/office/drawing/2014/main" id="{5FF81F71-61BD-6532-7959-0159C249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liennummernplatzhalter 6">
            <a:extLst>
              <a:ext uri="{FF2B5EF4-FFF2-40B4-BE49-F238E27FC236}">
                <a16:creationId xmlns:a16="http://schemas.microsoft.com/office/drawing/2014/main" id="{3F6C1018-615F-09CF-2054-C7805EEA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4C7016-DEC5-4C87-B068-5E16A183F86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79315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:a16="http://schemas.microsoft.com/office/drawing/2014/main" id="{CC055E6D-5FE0-6E46-812C-DADA36543B75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ihandform 11">
            <a:extLst>
              <a:ext uri="{FF2B5EF4-FFF2-40B4-BE49-F238E27FC236}">
                <a16:creationId xmlns:a16="http://schemas.microsoft.com/office/drawing/2014/main" id="{AF91BF77-942B-F55D-E936-A87B0581030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54273B3F-AC34-EC67-E1DF-6F1D690352F1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0CCD8DB6-2909-8CF4-7711-103051F942B3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>
            <a:extLst>
              <a:ext uri="{FF2B5EF4-FFF2-40B4-BE49-F238E27FC236}">
                <a16:creationId xmlns:a16="http://schemas.microsoft.com/office/drawing/2014/main" id="{E11B6E52-8A09-89C4-2EEC-80B4DAAA87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259A73FA-E0C7-55D0-91DE-060F1FFDBD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4AF6B545-0B1E-0A63-A2B3-7C42906E793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36F610F3-758D-085B-2CA4-6ECEE6E16FB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D6E10EDF-1ACC-C7E2-DB5E-26B93CC8D4C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64CC6902-4462-8642-51A4-25B16541A9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15" name="Freihandform 11">
            <a:extLst>
              <a:ext uri="{FF2B5EF4-FFF2-40B4-BE49-F238E27FC236}">
                <a16:creationId xmlns:a16="http://schemas.microsoft.com/office/drawing/2014/main" id="{881BBD5B-0694-32B8-0BB6-AE8DB07209BD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Freihandform 23">
            <a:extLst>
              <a:ext uri="{FF2B5EF4-FFF2-40B4-BE49-F238E27FC236}">
                <a16:creationId xmlns:a16="http://schemas.microsoft.com/office/drawing/2014/main" id="{EE50FB4B-0D58-1C53-3D7F-0D6C3C01492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Rechtwinkliges Dreieck 16">
            <a:extLst>
              <a:ext uri="{FF2B5EF4-FFF2-40B4-BE49-F238E27FC236}">
                <a16:creationId xmlns:a16="http://schemas.microsoft.com/office/drawing/2014/main" id="{1A2ADB2A-525C-BB57-B414-4FFFC7F3A5A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18" name="Gerade Verbindung 14">
            <a:extLst>
              <a:ext uri="{FF2B5EF4-FFF2-40B4-BE49-F238E27FC236}">
                <a16:creationId xmlns:a16="http://schemas.microsoft.com/office/drawing/2014/main" id="{3F32C96E-D499-95CD-E665-AF93908C0AB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ingekerbter Richtungspfeil 15">
            <a:extLst>
              <a:ext uri="{FF2B5EF4-FFF2-40B4-BE49-F238E27FC236}">
                <a16:creationId xmlns:a16="http://schemas.microsoft.com/office/drawing/2014/main" id="{A9B446DE-7269-1A29-4BCD-09AC2E6B8832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sp>
        <p:nvSpPr>
          <p:cNvPr id="20" name="Eingekerbter Richtungspfeil 16">
            <a:extLst>
              <a:ext uri="{FF2B5EF4-FFF2-40B4-BE49-F238E27FC236}">
                <a16:creationId xmlns:a16="http://schemas.microsoft.com/office/drawing/2014/main" id="{1C20E1DE-EE9C-5DC6-2A4D-DDEF007BFB15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1" name="Datumsplatzhalter 4">
            <a:extLst>
              <a:ext uri="{FF2B5EF4-FFF2-40B4-BE49-F238E27FC236}">
                <a16:creationId xmlns:a16="http://schemas.microsoft.com/office/drawing/2014/main" id="{EC37CA78-86D9-1E8B-D1BA-2FDC845C6B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FE0C18B-B317-4B7B-BC2F-7DAAE983D6B6}" type="datetimeFigureOut">
              <a:rPr lang="en-US"/>
              <a:pPr>
                <a:defRPr/>
              </a:pPr>
              <a:t>10/12/2022</a:t>
            </a:fld>
            <a:endParaRPr lang="en-US"/>
          </a:p>
        </p:txBody>
      </p:sp>
      <p:sp>
        <p:nvSpPr>
          <p:cNvPr id="22" name="Fußzeilenplatzhalter 5">
            <a:extLst>
              <a:ext uri="{FF2B5EF4-FFF2-40B4-BE49-F238E27FC236}">
                <a16:creationId xmlns:a16="http://schemas.microsoft.com/office/drawing/2014/main" id="{A80546D4-6020-6F15-A415-527F5FDD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buFont typeface="Wingdings" pitchFamily="2" charset="2"/>
              <a:buChar char="Ø"/>
              <a:defRPr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Foliennummernplatzhalter 6">
            <a:extLst>
              <a:ext uri="{FF2B5EF4-FFF2-40B4-BE49-F238E27FC236}">
                <a16:creationId xmlns:a16="http://schemas.microsoft.com/office/drawing/2014/main" id="{606A02F6-66F8-4A9D-F56A-EF53665E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Wingdings" panose="05000000000000000000" pitchFamily="2" charset="2"/>
              <a:buChar char="Ø"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684503B-D7B3-4AC8-9CA9-DED2A1E09C12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78437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1">
            <a:extLst>
              <a:ext uri="{FF2B5EF4-FFF2-40B4-BE49-F238E27FC236}">
                <a16:creationId xmlns:a16="http://schemas.microsoft.com/office/drawing/2014/main" id="{23369617-E23E-A5BD-5936-F8347615E3D2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ihandform 11">
            <a:extLst>
              <a:ext uri="{FF2B5EF4-FFF2-40B4-BE49-F238E27FC236}">
                <a16:creationId xmlns:a16="http://schemas.microsoft.com/office/drawing/2014/main" id="{44230181-61C3-FF13-D6E5-12D0AA1131F5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3BF7EBD1-9882-19F1-BB41-79EECF26A5C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/>
          </a:p>
        </p:txBody>
      </p:sp>
      <p:cxnSp>
        <p:nvCxnSpPr>
          <p:cNvPr id="8" name="Gerade Verbindung 4">
            <a:extLst>
              <a:ext uri="{FF2B5EF4-FFF2-40B4-BE49-F238E27FC236}">
                <a16:creationId xmlns:a16="http://schemas.microsoft.com/office/drawing/2014/main" id="{DF2D5A59-2D8A-2A54-5413-2B90FDD7A5CE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>
            <a:extLst>
              <a:ext uri="{FF2B5EF4-FFF2-40B4-BE49-F238E27FC236}">
                <a16:creationId xmlns:a16="http://schemas.microsoft.com/office/drawing/2014/main" id="{CDC43EC5-498D-A21B-0AEC-76F0C79EDD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A194B5AE-559E-25C2-2DD3-B0DD749E334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800" dirty="0">
                <a:solidFill>
                  <a:srgbClr val="FF0000"/>
                </a:solidFill>
              </a:rPr>
              <a:t>Welche Schulart ist die richtige?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4D9BAD79-5689-4599-9CB6-B3C10282695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9155A23B-A722-301C-7FE8-B096593DF09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5648AB93-DB90-78B3-AED2-D549764EE0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29FA9DB7-D4ED-612F-47C5-F5444C6378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de-DE" sz="120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8544641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.bayern.de/eltern/schularten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616D31FB-7BEB-0A90-FC61-132FA81E8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9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34D38FB-8209-918B-3DA3-EB7660629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905000"/>
            <a:ext cx="69643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5400">
                <a:solidFill>
                  <a:schemeClr val="bg2"/>
                </a:solidFill>
              </a:rPr>
              <a:t> </a:t>
            </a:r>
            <a:r>
              <a:rPr lang="de-DE" altLang="de-DE" sz="4000" b="1">
                <a:solidFill>
                  <a:srgbClr val="002060"/>
                </a:solidFill>
              </a:rPr>
              <a:t>Informationsveranstaltung</a:t>
            </a:r>
            <a:r>
              <a:rPr lang="de-DE" altLang="de-DE" sz="4000">
                <a:solidFill>
                  <a:srgbClr val="002060"/>
                </a:solidFill>
              </a:rPr>
              <a:t> </a:t>
            </a:r>
          </a:p>
          <a:p>
            <a:pPr algn="ctr" eaLnBrk="1" hangingPunct="1"/>
            <a:r>
              <a:rPr lang="de-DE" altLang="de-DE" sz="4000">
                <a:solidFill>
                  <a:srgbClr val="002060"/>
                </a:solidFill>
              </a:rPr>
              <a:t>für die Erziehungsberechtigten</a:t>
            </a:r>
          </a:p>
          <a:p>
            <a:pPr algn="ctr" eaLnBrk="1" hangingPunct="1"/>
            <a:r>
              <a:rPr lang="de-DE" altLang="de-DE" sz="4000">
                <a:solidFill>
                  <a:srgbClr val="002060"/>
                </a:solidFill>
              </a:rPr>
              <a:t>zum Übertritt an die  </a:t>
            </a:r>
          </a:p>
          <a:p>
            <a:pPr algn="ctr" eaLnBrk="1" hangingPunct="1"/>
            <a:r>
              <a:rPr lang="de-DE" altLang="de-DE" sz="4000">
                <a:solidFill>
                  <a:srgbClr val="002060"/>
                </a:solidFill>
              </a:rPr>
              <a:t>weiterführenden Schulen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D922EF3-4EC5-4AD8-8B82-DB66BE48E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916113"/>
            <a:ext cx="6599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600">
                <a:solidFill>
                  <a:srgbClr val="0070C0"/>
                </a:solidFill>
                <a:sym typeface="Wingdings" panose="05000000000000000000" pitchFamily="2" charset="2"/>
              </a:rPr>
              <a:t>i</a:t>
            </a:r>
            <a:r>
              <a:rPr lang="de-DE" altLang="de-DE" sz="3600">
                <a:solidFill>
                  <a:srgbClr val="0070C0"/>
                </a:solidFill>
              </a:rPr>
              <a:t>n die 5. Klasse </a:t>
            </a:r>
            <a:r>
              <a:rPr lang="de-DE" altLang="de-DE" sz="3600">
                <a:solidFill>
                  <a:srgbClr val="FF3300"/>
                </a:solidFill>
              </a:rPr>
              <a:t>Realschule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0B803C1A-D613-B8EE-D5A0-ECE9AC5F9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36838"/>
            <a:ext cx="77041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RSO § 2:</a:t>
            </a:r>
          </a:p>
          <a:p>
            <a:pPr eaLnBrk="1" hangingPunct="1"/>
            <a:r>
              <a:rPr lang="de-DE" altLang="de-DE">
                <a:solidFill>
                  <a:schemeClr val="bg1"/>
                </a:solidFill>
              </a:rPr>
              <a:t>Die Aufnahme setzt voraus, dass die Schülerin oder der Schüler das </a:t>
            </a:r>
            <a:r>
              <a:rPr lang="de-DE" altLang="de-DE" b="1">
                <a:solidFill>
                  <a:schemeClr val="bg1"/>
                </a:solidFill>
              </a:rPr>
              <a:t>12. Lebensjahr </a:t>
            </a:r>
            <a:r>
              <a:rPr lang="de-DE" altLang="de-DE">
                <a:solidFill>
                  <a:schemeClr val="bg1"/>
                </a:solidFill>
              </a:rPr>
              <a:t>am </a:t>
            </a:r>
            <a:r>
              <a:rPr lang="de-DE" altLang="de-DE" b="1">
                <a:solidFill>
                  <a:schemeClr val="bg1"/>
                </a:solidFill>
              </a:rPr>
              <a:t>30. September des Schuljahres </a:t>
            </a:r>
            <a:r>
              <a:rPr lang="de-DE" altLang="de-DE">
                <a:solidFill>
                  <a:schemeClr val="bg1"/>
                </a:solidFill>
              </a:rPr>
              <a:t>noch nicht vollendet hat; über Ausnahmen in besonderen Fällen entscheidet die Schulleiterin oder der Schulleiter.</a:t>
            </a:r>
          </a:p>
        </p:txBody>
      </p:sp>
      <p:sp>
        <p:nvSpPr>
          <p:cNvPr id="19460" name="Rectangle 6">
            <a:extLst>
              <a:ext uri="{FF2B5EF4-FFF2-40B4-BE49-F238E27FC236}">
                <a16:creationId xmlns:a16="http://schemas.microsoft.com/office/drawing/2014/main" id="{BA69965E-D787-2E67-98DB-D21575D39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1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7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94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142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charRg st="190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>
            <a:extLst>
              <a:ext uri="{FF2B5EF4-FFF2-40B4-BE49-F238E27FC236}">
                <a16:creationId xmlns:a16="http://schemas.microsoft.com/office/drawing/2014/main" id="{A6CCF67E-4551-3117-9588-61284B33F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2195513"/>
            <a:ext cx="2532062" cy="9794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0483" name="Oval 3">
            <a:extLst>
              <a:ext uri="{FF2B5EF4-FFF2-40B4-BE49-F238E27FC236}">
                <a16:creationId xmlns:a16="http://schemas.microsoft.com/office/drawing/2014/main" id="{475989DE-6982-ED8A-6B59-FD1169D75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675" y="2220913"/>
            <a:ext cx="2530475" cy="979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FE1AC034-1389-7FCF-5C47-DB3381090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2187575"/>
            <a:ext cx="2530475" cy="9794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E0DFCBA6-8097-948B-2130-6A01D8581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242411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Gymnasium</a:t>
            </a:r>
          </a:p>
        </p:txBody>
      </p:sp>
      <p:sp>
        <p:nvSpPr>
          <p:cNvPr id="20486" name="Text Box 7">
            <a:extLst>
              <a:ext uri="{FF2B5EF4-FFF2-40B4-BE49-F238E27FC236}">
                <a16:creationId xmlns:a16="http://schemas.microsoft.com/office/drawing/2014/main" id="{0C518977-B561-831D-E9AE-4A7809C3E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2405063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2"/>
                </a:solidFill>
              </a:rPr>
              <a:t>   </a:t>
            </a:r>
            <a:r>
              <a:rPr lang="de-DE" altLang="de-DE">
                <a:solidFill>
                  <a:schemeClr val="bg1"/>
                </a:solidFill>
              </a:rPr>
              <a:t>Mittelschule</a:t>
            </a:r>
          </a:p>
        </p:txBody>
      </p:sp>
      <p:sp>
        <p:nvSpPr>
          <p:cNvPr id="20487" name="Text Box 8">
            <a:extLst>
              <a:ext uri="{FF2B5EF4-FFF2-40B4-BE49-F238E27FC236}">
                <a16:creationId xmlns:a16="http://schemas.microsoft.com/office/drawing/2014/main" id="{77DC7B1B-D674-C434-9B3D-22CF50935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240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1"/>
                </a:solidFill>
              </a:rPr>
              <a:t>Realschule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030B386A-C42C-FDD6-1D5D-C28A73E97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" y="5497513"/>
            <a:ext cx="1828800" cy="712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2,33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D,M,HSU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7FE41BD0-A6AA-9BB8-8547-4CD7DCEA4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4945063"/>
            <a:ext cx="15240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34827" name="Line 11">
            <a:extLst>
              <a:ext uri="{FF2B5EF4-FFF2-40B4-BE49-F238E27FC236}">
                <a16:creationId xmlns:a16="http://schemas.microsoft.com/office/drawing/2014/main" id="{7C866141-645C-4363-8241-B48B3EAB1B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188" y="3135313"/>
            <a:ext cx="9525" cy="1760537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2D557D15-D7FD-D849-418F-60270EB242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5475" y="3151188"/>
            <a:ext cx="1827213" cy="168275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C6D059CA-41F6-98B4-75BC-C24508C0C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863" y="5461000"/>
            <a:ext cx="1828800" cy="7127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2,66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D,M,HSU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4000D79A-F1B6-F464-2E17-4FB5E699E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906963"/>
            <a:ext cx="1524000" cy="406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0E703988-5078-6691-B3A1-E9B2D41E2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5472113"/>
            <a:ext cx="1600200" cy="712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ab 3,00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D,M,HSU</a:t>
            </a:r>
          </a:p>
        </p:txBody>
      </p:sp>
      <p:sp>
        <p:nvSpPr>
          <p:cNvPr id="34853" name="Text Box 37">
            <a:extLst>
              <a:ext uri="{FF2B5EF4-FFF2-40B4-BE49-F238E27FC236}">
                <a16:creationId xmlns:a16="http://schemas.microsoft.com/office/drawing/2014/main" id="{49206280-C97A-6BC9-D972-9DAE65DFC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4914900"/>
            <a:ext cx="1295400" cy="406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34854" name="Line 38">
            <a:extLst>
              <a:ext uri="{FF2B5EF4-FFF2-40B4-BE49-F238E27FC236}">
                <a16:creationId xmlns:a16="http://schemas.microsoft.com/office/drawing/2014/main" id="{E11FE1DB-35BB-32F8-5608-550653598E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10463" y="3306763"/>
            <a:ext cx="1587" cy="14986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7" name="Rectangle 46">
            <a:extLst>
              <a:ext uri="{FF2B5EF4-FFF2-40B4-BE49-F238E27FC236}">
                <a16:creationId xmlns:a16="http://schemas.microsoft.com/office/drawing/2014/main" id="{87A8F7B6-5888-5AF0-FFDE-78380ACAF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90638"/>
            <a:ext cx="8694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 von Jgst. 4 in Jgst. 5 im Überblick</a:t>
            </a:r>
          </a:p>
        </p:txBody>
      </p:sp>
      <p:sp>
        <p:nvSpPr>
          <p:cNvPr id="20498" name="Line 50">
            <a:extLst>
              <a:ext uri="{FF2B5EF4-FFF2-40B4-BE49-F238E27FC236}">
                <a16:creationId xmlns:a16="http://schemas.microsoft.com/office/drawing/2014/main" id="{FEE0507F-F5E6-8223-B3CB-B63663D74D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068638"/>
            <a:ext cx="1871662" cy="1584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34867" name="Line 51">
            <a:extLst>
              <a:ext uri="{FF2B5EF4-FFF2-40B4-BE49-F238E27FC236}">
                <a16:creationId xmlns:a16="http://schemas.microsoft.com/office/drawing/2014/main" id="{3774A4A4-7A1E-6F17-8DC1-CD695C9ED2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7275" y="3233738"/>
            <a:ext cx="1876425" cy="1482725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868" name="Line 52">
            <a:extLst>
              <a:ext uri="{FF2B5EF4-FFF2-40B4-BE49-F238E27FC236}">
                <a16:creationId xmlns:a16="http://schemas.microsoft.com/office/drawing/2014/main" id="{3F387003-3799-19E4-BD98-638F01ABDB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6800" y="3078163"/>
            <a:ext cx="3949700" cy="1878012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870" name="Line 54">
            <a:extLst>
              <a:ext uri="{FF2B5EF4-FFF2-40B4-BE49-F238E27FC236}">
                <a16:creationId xmlns:a16="http://schemas.microsoft.com/office/drawing/2014/main" id="{F03E1887-CB5B-7BC0-4EE6-F7157A87B5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281363"/>
            <a:ext cx="0" cy="1470025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 autoUpdateAnimBg="0"/>
      <p:bldP spid="34826" grpId="0" animBg="1" autoUpdateAnimBg="0"/>
      <p:bldP spid="34839" grpId="0" animBg="1" autoUpdateAnimBg="0"/>
      <p:bldP spid="34840" grpId="0" animBg="1" autoUpdateAnimBg="0"/>
      <p:bldP spid="34844" grpId="0" animBg="1" autoUpdateAnimBg="0"/>
      <p:bldP spid="3485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562F370B-7A42-D819-ADC2-B3807A5FD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2057400"/>
            <a:ext cx="7753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chemeClr val="bg1"/>
                </a:solidFill>
              </a:rPr>
              <a:t>in den Fächern </a:t>
            </a:r>
            <a:r>
              <a:rPr lang="de-DE" altLang="de-DE" sz="2800" b="1">
                <a:solidFill>
                  <a:schemeClr val="bg1"/>
                </a:solidFill>
              </a:rPr>
              <a:t>Deutsch</a:t>
            </a:r>
            <a:r>
              <a:rPr lang="de-DE" altLang="de-DE" sz="2800">
                <a:solidFill>
                  <a:schemeClr val="bg1"/>
                </a:solidFill>
              </a:rPr>
              <a:t> und </a:t>
            </a:r>
            <a:r>
              <a:rPr lang="de-DE" altLang="de-DE" sz="2800" b="1">
                <a:solidFill>
                  <a:schemeClr val="bg1"/>
                </a:solidFill>
              </a:rPr>
              <a:t>Mathematik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2CB0196-36FB-05E9-4662-1A90F3F6C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667000"/>
            <a:ext cx="7505700" cy="1160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mündliche</a:t>
            </a:r>
            <a:r>
              <a:rPr lang="de-DE" sz="2800" dirty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schriftliche</a:t>
            </a:r>
            <a:r>
              <a:rPr lang="de-DE" sz="2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     Leistungserhebungen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4C36A722-9DAD-9F8F-D679-04E71FDB0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3886200"/>
            <a:ext cx="6008688" cy="11699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schriftliche Leistungserhebungen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     landesweit einheitlich</a:t>
            </a:r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BE287E7F-3E1D-B0C5-8F04-371BB16D3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Probeunterricht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045DA3-E3B8-AAE0-1AD8-3207BFAE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97475"/>
            <a:ext cx="75057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chemeClr val="bg1"/>
                </a:solidFill>
              </a:rPr>
              <a:t>durchgeführt von Lehrkräften der          weiterführenden Schulen; Dauer: </a:t>
            </a:r>
            <a:r>
              <a:rPr lang="de-DE" altLang="de-DE" sz="2800" b="1">
                <a:solidFill>
                  <a:schemeClr val="bg1"/>
                </a:solidFill>
              </a:rPr>
              <a:t>3 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2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F424A9B9-9930-2A29-C701-5B05637C4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>
                <a:solidFill>
                  <a:srgbClr val="002060"/>
                </a:solidFill>
              </a:rPr>
              <a:t>Probeunterricht</a:t>
            </a:r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2F1F6980-6D35-7299-2A7D-6EA80CB09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09800"/>
            <a:ext cx="79930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chemeClr val="bg1"/>
                </a:solidFill>
              </a:rPr>
              <a:t>Probeunterricht ist bestanden, wenn in dem                                                   einen Fach mindestens die </a:t>
            </a:r>
            <a:r>
              <a:rPr lang="de-DE" altLang="de-DE" sz="2800" b="1">
                <a:solidFill>
                  <a:schemeClr val="bg1"/>
                </a:solidFill>
              </a:rPr>
              <a:t>Note 3</a:t>
            </a:r>
            <a:r>
              <a:rPr lang="de-DE" altLang="de-DE" sz="2800">
                <a:solidFill>
                  <a:schemeClr val="bg1"/>
                </a:solidFill>
              </a:rPr>
              <a:t> und in dem anderen Fach mindestens die </a:t>
            </a:r>
            <a:r>
              <a:rPr lang="de-DE" altLang="de-DE" sz="2800" b="1">
                <a:solidFill>
                  <a:schemeClr val="bg1"/>
                </a:solidFill>
              </a:rPr>
              <a:t>Note 4</a:t>
            </a:r>
            <a:r>
              <a:rPr lang="de-DE" altLang="de-DE" sz="2800">
                <a:solidFill>
                  <a:schemeClr val="bg1"/>
                </a:solidFill>
              </a:rPr>
              <a:t> erreicht wurde.</a:t>
            </a:r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6AA6567C-C074-8B1A-35BC-908B8DC5A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225925"/>
            <a:ext cx="7481887" cy="95567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Bei den </a:t>
            </a:r>
            <a:r>
              <a:rPr lang="de-DE" sz="2800" b="1" dirty="0">
                <a:solidFill>
                  <a:schemeClr val="bg1"/>
                </a:solidFill>
                <a:latin typeface="Arial" charset="0"/>
              </a:rPr>
              <a:t>Noten 4 und 4</a:t>
            </a:r>
            <a:r>
              <a:rPr lang="de-DE" sz="2800" dirty="0">
                <a:solidFill>
                  <a:schemeClr val="bg1"/>
                </a:solidFill>
                <a:latin typeface="Arial" charset="0"/>
              </a:rPr>
              <a:t> im Probeunterricht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de-DE" sz="2800" dirty="0">
                <a:solidFill>
                  <a:schemeClr val="bg1"/>
                </a:solidFill>
                <a:latin typeface="Arial" charset="0"/>
              </a:rPr>
              <a:t>     entscheiden die Erziehungsberechtigten.</a:t>
            </a:r>
            <a:r>
              <a:rPr lang="de-DE" sz="2800" dirty="0">
                <a:solidFill>
                  <a:schemeClr val="tx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  <p:bldP spid="921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E0A9A397-6D0B-8641-7635-C7B6A80F6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3344863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2761953B-B687-6E8B-DF93-BBD7175C1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2024063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</a:rPr>
              <a:t>Anmeldung 5. Klasse Realschule oder Gymnasium: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66D3339F-2C89-D2D4-3C87-383AB84F1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30663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</a:rPr>
              <a:t>Probeunterricht Realschule oder Gymnasium:</a:t>
            </a: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E0FE849D-CBCF-8377-3291-5EE9034BB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87900"/>
            <a:ext cx="4413250" cy="685800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16./17. und 19. Mai 2023</a:t>
            </a:r>
          </a:p>
        </p:txBody>
      </p:sp>
      <p:sp>
        <p:nvSpPr>
          <p:cNvPr id="23567" name="Rectangle 15">
            <a:extLst>
              <a:ext uri="{FF2B5EF4-FFF2-40B4-BE49-F238E27FC236}">
                <a16:creationId xmlns:a16="http://schemas.microsoft.com/office/drawing/2014/main" id="{C83EBBCD-9A25-7AD8-9B48-D73929888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2832100"/>
            <a:ext cx="2667000" cy="685800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08. – 12. Mai 2023</a:t>
            </a:r>
          </a:p>
        </p:txBody>
      </p:sp>
      <p:sp>
        <p:nvSpPr>
          <p:cNvPr id="23559" name="Rectangle 18">
            <a:extLst>
              <a:ext uri="{FF2B5EF4-FFF2-40B4-BE49-F238E27FC236}">
                <a16:creationId xmlns:a16="http://schemas.microsoft.com/office/drawing/2014/main" id="{EB17B99E-A6F9-CE71-B2BA-B140EAAC4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Termine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64" grpId="0" autoUpdateAnimBg="0"/>
      <p:bldP spid="23566" grpId="0" animBg="1" autoUpdateAnimBg="0"/>
      <p:bldP spid="2356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>
            <a:extLst>
              <a:ext uri="{FF2B5EF4-FFF2-40B4-BE49-F238E27FC236}">
                <a16:creationId xmlns:a16="http://schemas.microsoft.com/office/drawing/2014/main" id="{7E8C502F-56C4-A1B0-1AF9-9754C2115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24175"/>
            <a:ext cx="748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600">
              <a:solidFill>
                <a:schemeClr val="tx1"/>
              </a:solidFill>
            </a:endParaRPr>
          </a:p>
        </p:txBody>
      </p:sp>
      <p:sp>
        <p:nvSpPr>
          <p:cNvPr id="24579" name="Text Box 7">
            <a:extLst>
              <a:ext uri="{FF2B5EF4-FFF2-40B4-BE49-F238E27FC236}">
                <a16:creationId xmlns:a16="http://schemas.microsoft.com/office/drawing/2014/main" id="{DDEE9FD9-1CC2-F2D7-1F3C-2FD701748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992313"/>
            <a:ext cx="74168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GrSO § 6 (6): 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accent2"/>
                </a:solidFill>
              </a:rPr>
              <a:t>Schüler mit nichtdeutscher Muttersprache, </a:t>
            </a:r>
            <a:r>
              <a:rPr lang="de-DE" altLang="de-DE" sz="2000">
                <a:solidFill>
                  <a:schemeClr val="bg1"/>
                </a:solidFill>
              </a:rPr>
              <a:t>können mit einem Notendurchschnitt von </a:t>
            </a:r>
            <a:r>
              <a:rPr lang="de-DE" altLang="de-DE" sz="2000">
                <a:solidFill>
                  <a:srgbClr val="FF0000"/>
                </a:solidFill>
              </a:rPr>
              <a:t>3,33</a:t>
            </a:r>
            <a:r>
              <a:rPr lang="de-DE" altLang="de-DE" sz="2000">
                <a:solidFill>
                  <a:schemeClr val="bg1"/>
                </a:solidFill>
              </a:rPr>
              <a:t> an eine Realschule oder ein Gym-nasium wechseln, wenn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1. die Aufnahme an eine deutsche Schule </a:t>
            </a:r>
            <a:r>
              <a:rPr lang="de-DE" altLang="de-DE" sz="2000" b="1">
                <a:solidFill>
                  <a:schemeClr val="bg1"/>
                </a:solidFill>
              </a:rPr>
              <a:t>nach</a:t>
            </a:r>
            <a:r>
              <a:rPr lang="de-DE" altLang="de-DE" sz="2000">
                <a:solidFill>
                  <a:schemeClr val="bg1"/>
                </a:solidFill>
              </a:rPr>
              <a:t> Jahrgangsstufe 	1 erfolgte </a:t>
            </a:r>
            <a:r>
              <a:rPr lang="de-DE" altLang="de-DE" sz="2000" u="sng">
                <a:solidFill>
                  <a:schemeClr val="bg1"/>
                </a:solidFill>
              </a:rPr>
              <a:t>und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2. eine Jahresfortgangsnote im Fach Deutsch (nicht DaZ!) 	erteilt wurde </a:t>
            </a:r>
            <a:r>
              <a:rPr lang="de-DE" altLang="de-DE" sz="2000" u="sng">
                <a:solidFill>
                  <a:schemeClr val="bg1"/>
                </a:solidFill>
              </a:rPr>
              <a:t>und</a:t>
            </a:r>
          </a:p>
          <a:p>
            <a:pPr algn="just" eaLnBrk="1" hangingPunct="1">
              <a:spcBef>
                <a:spcPct val="3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3. die entsprechende Eignung dadurch festgestellt wurde, dass 	der Notendurchschnitt auf Grund von noch behebbar 	erscheinenden Mängeln in der deutschen Sprache nicht 	erreicht wurde.</a:t>
            </a:r>
          </a:p>
        </p:txBody>
      </p:sp>
      <p:sp>
        <p:nvSpPr>
          <p:cNvPr id="24580" name="Rectangle 9">
            <a:extLst>
              <a:ext uri="{FF2B5EF4-FFF2-40B4-BE49-F238E27FC236}">
                <a16:creationId xmlns:a16="http://schemas.microsoft.com/office/drawing/2014/main" id="{A3AD6FF4-4CC8-B88A-BE99-C1B2C6ABE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1820295D-841E-FBF0-C111-9C03AE32F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2036763"/>
            <a:ext cx="8153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chemeClr val="bg1"/>
                </a:solidFill>
              </a:rPr>
              <a:t>von der 5. Klasse Mittelschule  ins </a:t>
            </a:r>
            <a:r>
              <a:rPr lang="de-DE" altLang="de-DE" sz="2800">
                <a:solidFill>
                  <a:srgbClr val="FF3300"/>
                </a:solidFill>
              </a:rPr>
              <a:t>Gymnasium</a:t>
            </a:r>
            <a:r>
              <a:rPr lang="de-DE" altLang="de-DE" sz="32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53320" name="Group 72">
            <a:extLst>
              <a:ext uri="{FF2B5EF4-FFF2-40B4-BE49-F238E27FC236}">
                <a16:creationId xmlns:a16="http://schemas.microsoft.com/office/drawing/2014/main" id="{953DEA66-A981-44F5-9382-38F185252DC6}"/>
              </a:ext>
            </a:extLst>
          </p:cNvPr>
          <p:cNvGraphicFramePr>
            <a:graphicFrameLocks noGrp="1"/>
          </p:cNvGraphicFramePr>
          <p:nvPr/>
        </p:nvGraphicFramePr>
        <p:xfrm>
          <a:off x="708025" y="2935288"/>
          <a:ext cx="8137525" cy="2987675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3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Gym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2,0 uneingeschränkter Übertritt;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2,0 in Ausnahmen Härtefallregelung (über Lehrerkonferenz)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Gym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Übertritt möglich nach bestandener Aufnahmeprüfung mit Probezeit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17" name="Rectangle 68">
            <a:extLst>
              <a:ext uri="{FF2B5EF4-FFF2-40B4-BE49-F238E27FC236}">
                <a16:creationId xmlns:a16="http://schemas.microsoft.com/office/drawing/2014/main" id="{1F94C7B4-D7A4-887A-A406-78F5F6E8A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Weitere 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AF38A7C0-8E76-5671-9B18-5BC60C00D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8362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de-DE" altLang="de-DE" sz="2800">
                <a:solidFill>
                  <a:schemeClr val="bg1"/>
                </a:solidFill>
              </a:rPr>
              <a:t>von der 5. Klasse Mittelschule in die </a:t>
            </a:r>
            <a:r>
              <a:rPr lang="de-DE" altLang="de-DE" sz="2800">
                <a:solidFill>
                  <a:srgbClr val="FF3300"/>
                </a:solidFill>
              </a:rPr>
              <a:t>Realschule</a:t>
            </a:r>
          </a:p>
        </p:txBody>
      </p:sp>
      <p:graphicFrame>
        <p:nvGraphicFramePr>
          <p:cNvPr id="54379" name="Group 107">
            <a:extLst>
              <a:ext uri="{FF2B5EF4-FFF2-40B4-BE49-F238E27FC236}">
                <a16:creationId xmlns:a16="http://schemas.microsoft.com/office/drawing/2014/main" id="{15431C8C-D6A5-ADDC-E21E-9757DCE6359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538413"/>
          <a:ext cx="8208963" cy="3717925"/>
        </p:xfrm>
        <a:graphic>
          <a:graphicData uri="http://schemas.openxmlformats.org/drawingml/2006/table">
            <a:tbl>
              <a:tblPr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6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2,5 uneingeschränkter Übertritt;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2,5 in Ausnahmen Härtefallregelung (über Lehrerkonferenz)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  <a:r>
                        <a:rPr kumimoji="0" lang="de-DE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RS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Jahreszeugnis D,M,E 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2,0 Übertritt möglich nach Beratungsgespräch der Eltern;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2,0 Übertritt nach bestandener Aufnahmeprüfung mit Probezeit</a:t>
                      </a:r>
                    </a:p>
                  </a:txBody>
                  <a:tcPr marT="45571" marB="455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641" name="Rectangle 102">
            <a:extLst>
              <a:ext uri="{FF2B5EF4-FFF2-40B4-BE49-F238E27FC236}">
                <a16:creationId xmlns:a16="http://schemas.microsoft.com/office/drawing/2014/main" id="{038BB121-7240-F763-05EF-D52DBA731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96975"/>
            <a:ext cx="511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Weitere 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3">
            <a:extLst>
              <a:ext uri="{FF2B5EF4-FFF2-40B4-BE49-F238E27FC236}">
                <a16:creationId xmlns:a16="http://schemas.microsoft.com/office/drawing/2014/main" id="{57916ECA-3F36-322F-4B7C-0B721B47A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286000"/>
            <a:ext cx="2438400" cy="609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7651" name="Oval 4">
            <a:extLst>
              <a:ext uri="{FF2B5EF4-FFF2-40B4-BE49-F238E27FC236}">
                <a16:creationId xmlns:a16="http://schemas.microsoft.com/office/drawing/2014/main" id="{77FD64E4-0B3E-8FD8-3EF9-1E46008CC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2362200" cy="533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9A5781E9-B43E-22BA-6410-91C81D571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230505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2"/>
                </a:solidFill>
              </a:rPr>
              <a:t>Gymnasium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D2E758A0-6040-682F-8392-9C92D5190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6925" y="235267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/>
              <a:t>   </a:t>
            </a:r>
            <a:r>
              <a:rPr lang="de-DE" altLang="de-DE">
                <a:solidFill>
                  <a:schemeClr val="bg2"/>
                </a:solidFill>
              </a:rPr>
              <a:t>Realschule</a:t>
            </a:r>
          </a:p>
        </p:txBody>
      </p:sp>
      <p:sp>
        <p:nvSpPr>
          <p:cNvPr id="27654" name="Text Box 8">
            <a:extLst>
              <a:ext uri="{FF2B5EF4-FFF2-40B4-BE49-F238E27FC236}">
                <a16:creationId xmlns:a16="http://schemas.microsoft.com/office/drawing/2014/main" id="{EB932FEA-F491-7EBB-7342-FDBEABB0C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562600"/>
            <a:ext cx="1828800" cy="7286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2,0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 M</a:t>
            </a:r>
          </a:p>
        </p:txBody>
      </p:sp>
      <p:sp>
        <p:nvSpPr>
          <p:cNvPr id="27655" name="Text Box 9">
            <a:extLst>
              <a:ext uri="{FF2B5EF4-FFF2-40B4-BE49-F238E27FC236}">
                <a16:creationId xmlns:a16="http://schemas.microsoft.com/office/drawing/2014/main" id="{E449DD6E-E025-F110-CF21-9749B3CCF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953000"/>
            <a:ext cx="15240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27656" name="Line 10">
            <a:extLst>
              <a:ext uri="{FF2B5EF4-FFF2-40B4-BE49-F238E27FC236}">
                <a16:creationId xmlns:a16="http://schemas.microsoft.com/office/drawing/2014/main" id="{30B4B435-1C5F-F5D1-2B5A-51BF7CA458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895600"/>
            <a:ext cx="0" cy="18288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7" name="Line 11">
            <a:extLst>
              <a:ext uri="{FF2B5EF4-FFF2-40B4-BE49-F238E27FC236}">
                <a16:creationId xmlns:a16="http://schemas.microsoft.com/office/drawing/2014/main" id="{36C2B256-8AA0-ACBA-FDEF-627F630E34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2971800"/>
            <a:ext cx="2341563" cy="17526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8" name="Text Box 12">
            <a:extLst>
              <a:ext uri="{FF2B5EF4-FFF2-40B4-BE49-F238E27FC236}">
                <a16:creationId xmlns:a16="http://schemas.microsoft.com/office/drawing/2014/main" id="{50725BE0-AAB6-5594-A76B-57CA25A32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553075"/>
            <a:ext cx="1828800" cy="7286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bis 2,5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1600" b="1">
                <a:solidFill>
                  <a:schemeClr val="bg1"/>
                </a:solidFill>
              </a:rPr>
              <a:t>D, M</a:t>
            </a:r>
          </a:p>
        </p:txBody>
      </p:sp>
      <p:sp>
        <p:nvSpPr>
          <p:cNvPr id="27659" name="Text Box 13">
            <a:extLst>
              <a:ext uri="{FF2B5EF4-FFF2-40B4-BE49-F238E27FC236}">
                <a16:creationId xmlns:a16="http://schemas.microsoft.com/office/drawing/2014/main" id="{0E0CDAD2-0126-A5E2-0435-42E77F5AB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43475"/>
            <a:ext cx="1524000" cy="40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</a:rPr>
              <a:t>geeignet</a:t>
            </a:r>
          </a:p>
        </p:txBody>
      </p:sp>
      <p:sp>
        <p:nvSpPr>
          <p:cNvPr id="27660" name="Rectangle 17">
            <a:extLst>
              <a:ext uri="{FF2B5EF4-FFF2-40B4-BE49-F238E27FC236}">
                <a16:creationId xmlns:a16="http://schemas.microsoft.com/office/drawing/2014/main" id="{81697FA2-7257-161F-7CCF-C10A8344A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20800"/>
            <a:ext cx="8910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 von Jgst. 5 in Jgst. 5 im Überblick</a:t>
            </a:r>
          </a:p>
        </p:txBody>
      </p:sp>
      <p:sp>
        <p:nvSpPr>
          <p:cNvPr id="27661" name="Line 18">
            <a:extLst>
              <a:ext uri="{FF2B5EF4-FFF2-40B4-BE49-F238E27FC236}">
                <a16:creationId xmlns:a16="http://schemas.microsoft.com/office/drawing/2014/main" id="{296537AC-D0CB-02F6-2A55-654D39761A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068638"/>
            <a:ext cx="1871662" cy="1584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7662" name="Line 21">
            <a:extLst>
              <a:ext uri="{FF2B5EF4-FFF2-40B4-BE49-F238E27FC236}">
                <a16:creationId xmlns:a16="http://schemas.microsoft.com/office/drawing/2014/main" id="{E2BEE5E5-B030-83FD-A488-9E5D9FDCD3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048000"/>
            <a:ext cx="0" cy="16002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8">
            <a:extLst>
              <a:ext uri="{FF2B5EF4-FFF2-40B4-BE49-F238E27FC236}">
                <a16:creationId xmlns:a16="http://schemas.microsoft.com/office/drawing/2014/main" id="{03FBDE2B-424C-A659-509B-CB51DB264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28675" name="Textfeld 1">
            <a:extLst>
              <a:ext uri="{FF2B5EF4-FFF2-40B4-BE49-F238E27FC236}">
                <a16:creationId xmlns:a16="http://schemas.microsoft.com/office/drawing/2014/main" id="{41B04F5E-14CD-510B-EE80-8C20510A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pic>
        <p:nvPicPr>
          <p:cNvPr id="28676" name="Grafik 1">
            <a:extLst>
              <a:ext uri="{FF2B5EF4-FFF2-40B4-BE49-F238E27FC236}">
                <a16:creationId xmlns:a16="http://schemas.microsoft.com/office/drawing/2014/main" id="{B4256683-DB15-FFDE-EB38-E09DCB3A4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1958975"/>
            <a:ext cx="6567487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feld 1">
            <a:extLst>
              <a:ext uri="{FF2B5EF4-FFF2-40B4-BE49-F238E27FC236}">
                <a16:creationId xmlns:a16="http://schemas.microsoft.com/office/drawing/2014/main" id="{BEA29B6E-785E-EDA3-19B8-E2B2C1DE2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5103813"/>
            <a:ext cx="2155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/>
              <a:t>M6-Kurse (D, M, E) möglich</a:t>
            </a:r>
          </a:p>
          <a:p>
            <a:endParaRPr lang="de-DE" altLang="de-DE" sz="1100"/>
          </a:p>
          <a:p>
            <a:r>
              <a:rPr lang="de-DE" altLang="de-DE" sz="1100"/>
              <a:t>M5-Kurse (D, M, E) möglich</a:t>
            </a:r>
          </a:p>
        </p:txBody>
      </p:sp>
      <p:sp>
        <p:nvSpPr>
          <p:cNvPr id="28678" name="Textfeld 2">
            <a:extLst>
              <a:ext uri="{FF2B5EF4-FFF2-40B4-BE49-F238E27FC236}">
                <a16:creationId xmlns:a16="http://schemas.microsoft.com/office/drawing/2014/main" id="{9B8B5519-03B3-11B5-0C21-3E622AC83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3341688"/>
            <a:ext cx="11477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/>
              <a:t>V1 + V2: </a:t>
            </a:r>
          </a:p>
          <a:p>
            <a:r>
              <a:rPr lang="de-DE" altLang="de-DE" sz="1100"/>
              <a:t>2 Jahre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>
            <a:extLst>
              <a:ext uri="{FF2B5EF4-FFF2-40B4-BE49-F238E27FC236}">
                <a16:creationId xmlns:a16="http://schemas.microsoft.com/office/drawing/2014/main" id="{F04164FB-179F-3F36-311A-3C3E3648D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8153400" cy="3600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Das gegliederte Schulwesen in Bayern (Kurzdarstellung)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Übertrittsbedingungen im Schuljahr 2022 / 2023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Vorstellung der einzelnen Schularten (exemplarisch!)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Entscheidungshilfen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Termine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de-DE" dirty="0">
                <a:solidFill>
                  <a:schemeClr val="bg1"/>
                </a:solidFill>
              </a:rPr>
              <a:t>   Raum für Ihre Fragen</a:t>
            </a:r>
          </a:p>
        </p:txBody>
      </p:sp>
      <p:sp>
        <p:nvSpPr>
          <p:cNvPr id="10243" name="Rechteck 1">
            <a:extLst>
              <a:ext uri="{FF2B5EF4-FFF2-40B4-BE49-F238E27FC236}">
                <a16:creationId xmlns:a16="http://schemas.microsoft.com/office/drawing/2014/main" id="{D891DB2B-7E40-474B-42E4-3B21FF88F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1249363"/>
            <a:ext cx="475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Was erwartet Sie heute Abend?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8">
            <a:extLst>
              <a:ext uri="{FF2B5EF4-FFF2-40B4-BE49-F238E27FC236}">
                <a16:creationId xmlns:a16="http://schemas.microsoft.com/office/drawing/2014/main" id="{D309D0FD-CD33-E91E-A00E-483564F4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30723" name="Textfeld 1">
            <a:extLst>
              <a:ext uri="{FF2B5EF4-FFF2-40B4-BE49-F238E27FC236}">
                <a16:creationId xmlns:a16="http://schemas.microsoft.com/office/drawing/2014/main" id="{D160D641-D0F6-4D8D-F8C2-262ED1CF0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pic>
        <p:nvPicPr>
          <p:cNvPr id="30724" name="Grafik 4">
            <a:extLst>
              <a:ext uri="{FF2B5EF4-FFF2-40B4-BE49-F238E27FC236}">
                <a16:creationId xmlns:a16="http://schemas.microsoft.com/office/drawing/2014/main" id="{BB1846BC-F4B9-14A0-7DB9-1C6CD386A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1758950"/>
            <a:ext cx="3155950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8">
            <a:extLst>
              <a:ext uri="{FF2B5EF4-FFF2-40B4-BE49-F238E27FC236}">
                <a16:creationId xmlns:a16="http://schemas.microsoft.com/office/drawing/2014/main" id="{D00E9216-6237-10F1-E079-5BC5AB141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31747" name="Textfeld 1">
            <a:extLst>
              <a:ext uri="{FF2B5EF4-FFF2-40B4-BE49-F238E27FC236}">
                <a16:creationId xmlns:a16="http://schemas.microsoft.com/office/drawing/2014/main" id="{A2503632-BD28-4F89-FBB7-B35C57489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pic>
        <p:nvPicPr>
          <p:cNvPr id="31748" name="Grafik 1">
            <a:extLst>
              <a:ext uri="{FF2B5EF4-FFF2-40B4-BE49-F238E27FC236}">
                <a16:creationId xmlns:a16="http://schemas.microsoft.com/office/drawing/2014/main" id="{03348F64-212A-E3FF-FA01-C3115FF89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3" y="1808163"/>
            <a:ext cx="5372100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8">
            <a:extLst>
              <a:ext uri="{FF2B5EF4-FFF2-40B4-BE49-F238E27FC236}">
                <a16:creationId xmlns:a16="http://schemas.microsoft.com/office/drawing/2014/main" id="{F7622E80-6833-421A-761B-28764E8FB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32771" name="Textfeld 1">
            <a:extLst>
              <a:ext uri="{FF2B5EF4-FFF2-40B4-BE49-F238E27FC236}">
                <a16:creationId xmlns:a16="http://schemas.microsoft.com/office/drawing/2014/main" id="{A51CE8C9-DB66-5908-6721-9F1099691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978025"/>
            <a:ext cx="814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21508" name="Textfeld 3">
            <a:extLst>
              <a:ext uri="{FF2B5EF4-FFF2-40B4-BE49-F238E27FC236}">
                <a16:creationId xmlns:a16="http://schemas.microsoft.com/office/drawing/2014/main" id="{A6B002BF-16B4-6FC6-A27E-B519BE6D9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1795463"/>
            <a:ext cx="8145462" cy="4565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65125" indent="-255588"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Jahrgangsstufen 5 mit 9 in den Regelklassen, </a:t>
            </a:r>
            <a:b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im M-Zweig M 7 bis M 10, </a:t>
            </a:r>
          </a:p>
          <a:p>
            <a:pPr marL="109537" indent="0" eaLnBrk="1" hangingPunct="1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möglich: M5/M6-Kurse</a:t>
            </a:r>
          </a:p>
          <a:p>
            <a:pPr marL="109537" indent="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Vorbereitungsklassen V1 und V2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Vermittlung </a:t>
            </a:r>
            <a:r>
              <a:rPr lang="de-DE" altLang="de-DE" sz="2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grundlegender Allgemeinbildung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Klassenlehrerprinzip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Modulare und individuelle Förderung ab </a:t>
            </a:r>
            <a:r>
              <a:rPr lang="de-DE" altLang="de-DE" sz="22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Jgst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5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Einsatz von Förderlehrkräften und Sozialpädagogen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Ganztagesschulangebot</a:t>
            </a:r>
          </a:p>
          <a:p>
            <a:pPr eaLnBrk="1" hangingPunct="1">
              <a:spcBef>
                <a:spcPts val="400"/>
              </a:spcBef>
              <a:buClr>
                <a:srgbClr val="2DA2BF"/>
              </a:buClr>
              <a:buSzPct val="68000"/>
              <a:buFontTx/>
              <a:buChar char="•"/>
              <a:defRPr/>
            </a:pP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Übertritt Regelklasse 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M-Zweig erstmals nach </a:t>
            </a:r>
            <a:r>
              <a:rPr lang="de-DE" altLang="de-DE" sz="22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Jgst</a:t>
            </a: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6, </a:t>
            </a:r>
            <a:b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de-DE" altLang="de-DE" sz="22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danach Übertritt in jeder nächsthöheren Jahrgangsstufe mit entsprechendem Notendurchschnitt möglich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8">
            <a:extLst>
              <a:ext uri="{FF2B5EF4-FFF2-40B4-BE49-F238E27FC236}">
                <a16:creationId xmlns:a16="http://schemas.microsoft.com/office/drawing/2014/main" id="{5C73A1E4-AFD8-693E-951A-57B6F6EF2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Mittelschule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51E0ABC-D9D6-2735-0216-2B7797319BB8}"/>
              </a:ext>
            </a:extLst>
          </p:cNvPr>
          <p:cNvSpPr txBox="1"/>
          <p:nvPr/>
        </p:nvSpPr>
        <p:spPr>
          <a:xfrm>
            <a:off x="679450" y="1758950"/>
            <a:ext cx="8347075" cy="5099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09537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None/>
              <a:defRPr/>
            </a:pPr>
            <a:r>
              <a:rPr lang="de-DE" u="sng" dirty="0">
                <a:solidFill>
                  <a:prstClr val="black"/>
                </a:solidFill>
                <a:cs typeface="Arial" pitchFamily="34" charset="0"/>
              </a:rPr>
              <a:t>Hinführung zur Ausbildungsreife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Verstärkung der 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beruflichen Orientierung 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durch drei berufsorientierende Wahlpflichtfächer:</a:t>
            </a:r>
            <a:br>
              <a:rPr lang="de-DE" dirty="0">
                <a:solidFill>
                  <a:schemeClr val="bg1"/>
                </a:solidFill>
                <a:cs typeface="Arial" pitchFamily="34" charset="0"/>
              </a:rPr>
            </a:b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Technik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 – 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Wirtschaft u. Kommunikation 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– 			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Ernährung u. Soziales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Enge Kooperation mit Berufsschule, Betrieben und der Arbeitsagentur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Eröffnet in Verbindung mit beruflichem Schulwesen Bildungswege, die bis zur Hochschulreife führen können</a:t>
            </a:r>
          </a:p>
          <a:p>
            <a:pPr marL="452437" indent="-342900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Im </a:t>
            </a:r>
            <a:r>
              <a:rPr lang="de-DE" b="1" dirty="0">
                <a:solidFill>
                  <a:schemeClr val="bg1"/>
                </a:solidFill>
                <a:cs typeface="Arial" pitchFamily="34" charset="0"/>
              </a:rPr>
              <a:t>M-Zweig</a:t>
            </a: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 Heranführen zum mittleren Schulabschluss auf dem Niveau der Wirtschaftsschule bzw. Realschule </a:t>
            </a:r>
            <a:br>
              <a:rPr lang="de-DE" dirty="0">
                <a:solidFill>
                  <a:schemeClr val="bg1"/>
                </a:solidFill>
                <a:cs typeface="Arial" pitchFamily="34" charset="0"/>
              </a:rPr>
            </a:br>
            <a:r>
              <a:rPr lang="de-DE" dirty="0">
                <a:solidFill>
                  <a:schemeClr val="bg1"/>
                </a:solidFill>
                <a:cs typeface="Arial" pitchFamily="34" charset="0"/>
              </a:rPr>
              <a:t>		in D, M, 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de-DE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1B8120D-5465-D68B-B3A5-FC8352A6C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1695450"/>
            <a:ext cx="8066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</a:rPr>
              <a:t>von der Mittelschule in den </a:t>
            </a:r>
            <a:r>
              <a:rPr lang="de-DE" altLang="de-DE">
                <a:solidFill>
                  <a:srgbClr val="FF3300"/>
                </a:solidFill>
              </a:rPr>
              <a:t>M-Zweig</a:t>
            </a:r>
          </a:p>
        </p:txBody>
      </p:sp>
      <p:graphicFrame>
        <p:nvGraphicFramePr>
          <p:cNvPr id="27675" name="Group 27">
            <a:extLst>
              <a:ext uri="{FF2B5EF4-FFF2-40B4-BE49-F238E27FC236}">
                <a16:creationId xmlns:a16="http://schemas.microsoft.com/office/drawing/2014/main" id="{42D7186F-ABF4-E8B5-A620-C9E81298B0E4}"/>
              </a:ext>
            </a:extLst>
          </p:cNvPr>
          <p:cNvGraphicFramePr>
            <a:graphicFrameLocks noGrp="1"/>
          </p:cNvGraphicFramePr>
          <p:nvPr/>
        </p:nvGraphicFramePr>
        <p:xfrm>
          <a:off x="339725" y="2157413"/>
          <a:ext cx="8669338" cy="4327525"/>
        </p:xfrm>
        <a:graphic>
          <a:graphicData uri="http://schemas.openxmlformats.org/drawingml/2006/table">
            <a:tbl>
              <a:tblPr/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7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2,66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2,66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8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2,33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9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D, M, E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Durchschnitt bis 2,33</a:t>
                      </a:r>
                      <a:b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Bestehen der Aufnahmeprüfung am Ende der Ferien; für die Gesamtnote nur noch Jahreszeugnis relevant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10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 Qualifizierenden MS-Abschluss in den Fächern D, M, E Durchschnitt bis 2,33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2,33  Bestehen der Aufnahmeprüfung zeitnah nach Erwerb des qualifizierenden MS-Abschlusses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 Klasse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 1 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 Qualifizierenden MS-Abschluss Notendurchschnitt mind. 2,5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Bei Durchschnitt &gt; 2,5 kann die Schulleitung in Abstimmung mit dem Staatlichen Schulamt über Ausnahmeregelungen entscheiden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845" name="Rectangle 25">
            <a:extLst>
              <a:ext uri="{FF2B5EF4-FFF2-40B4-BE49-F238E27FC236}">
                <a16:creationId xmlns:a16="http://schemas.microsoft.com/office/drawing/2014/main" id="{D20C7CE9-23EF-7CEF-1C65-2E1C30D76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850" y="1244600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8">
            <a:extLst>
              <a:ext uri="{FF2B5EF4-FFF2-40B4-BE49-F238E27FC236}">
                <a16:creationId xmlns:a16="http://schemas.microsoft.com/office/drawing/2014/main" id="{95E69674-1EAE-8BE3-DA46-4EFA5B8D8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2319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Wirtschaftsschule</a:t>
            </a:r>
          </a:p>
        </p:txBody>
      </p:sp>
      <p:sp>
        <p:nvSpPr>
          <p:cNvPr id="35843" name="Textfeld 1">
            <a:extLst>
              <a:ext uri="{FF2B5EF4-FFF2-40B4-BE49-F238E27FC236}">
                <a16:creationId xmlns:a16="http://schemas.microsoft.com/office/drawing/2014/main" id="{D8C62F96-2A6B-E591-5D12-1C732BEB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2041525"/>
            <a:ext cx="768667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 b="1">
                <a:solidFill>
                  <a:schemeClr val="bg1"/>
                </a:solidFill>
              </a:rPr>
              <a:t>Die Wirtschaftsschule …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vermittelt </a:t>
            </a:r>
            <a:r>
              <a:rPr lang="de-DE" altLang="de-DE" sz="2000" b="1">
                <a:solidFill>
                  <a:schemeClr val="bg1"/>
                </a:solidFill>
              </a:rPr>
              <a:t>Allgemeinbildung</a:t>
            </a:r>
            <a:r>
              <a:rPr lang="de-DE" altLang="de-DE" sz="2000">
                <a:solidFill>
                  <a:schemeClr val="bg1"/>
                </a:solidFill>
              </a:rPr>
              <a:t> und eine </a:t>
            </a:r>
            <a:r>
              <a:rPr lang="de-DE" altLang="de-DE" sz="2000" b="1">
                <a:solidFill>
                  <a:schemeClr val="bg1"/>
                </a:solidFill>
              </a:rPr>
              <a:t>vertiefte kaufmännische Grundbildung</a:t>
            </a:r>
          </a:p>
          <a:p>
            <a:pPr eaLnBrk="1" hangingPunct="1"/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führt in 5, 4, 3 oder 2 Jahren zu einem mittleren Schulabschluss in jeweils neu gebildeten Klassen</a:t>
            </a:r>
          </a:p>
          <a:p>
            <a:pPr eaLnBrk="1" hangingPunct="1"/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bereitet mit berufsspezifischen Maßnahmen auf das Arbeitsleben vor</a:t>
            </a:r>
            <a:br>
              <a:rPr lang="de-DE" altLang="de-DE" sz="2000">
                <a:solidFill>
                  <a:schemeClr val="bg1"/>
                </a:solidFill>
              </a:rPr>
            </a:b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2000">
                <a:solidFill>
                  <a:schemeClr val="bg1"/>
                </a:solidFill>
              </a:rPr>
              <a:t>schafft die Grundlagen für den Übergang an weiterführende Schulen (FOS/Gym.)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endParaRPr lang="de-DE" altLang="de-DE" sz="2000">
              <a:solidFill>
                <a:schemeClr val="bg1"/>
              </a:solidFill>
            </a:endParaRPr>
          </a:p>
          <a:p>
            <a:pPr lvl="4" eaLnBrk="1" hangingPunct="1">
              <a:buFont typeface="Wingdings" panose="05000000000000000000" pitchFamily="2" charset="2"/>
              <a:buNone/>
            </a:pP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8">
            <a:extLst>
              <a:ext uri="{FF2B5EF4-FFF2-40B4-BE49-F238E27FC236}">
                <a16:creationId xmlns:a16="http://schemas.microsoft.com/office/drawing/2014/main" id="{CCFC4884-CE52-3AB4-E1FA-C258063B9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Wirtschaftsschule</a:t>
            </a:r>
          </a:p>
        </p:txBody>
      </p:sp>
      <p:sp>
        <p:nvSpPr>
          <p:cNvPr id="37891" name="Textfeld 1">
            <a:extLst>
              <a:ext uri="{FF2B5EF4-FFF2-40B4-BE49-F238E27FC236}">
                <a16:creationId xmlns:a16="http://schemas.microsoft.com/office/drawing/2014/main" id="{48B2C5E4-DA0B-87D9-2B4C-DEFDDB91A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2006600"/>
            <a:ext cx="82534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 b="1">
                <a:solidFill>
                  <a:schemeClr val="bg1"/>
                </a:solidFill>
              </a:rPr>
              <a:t>Allgemeinbildung </a:t>
            </a:r>
            <a:r>
              <a:rPr lang="de-DE" altLang="de-DE" sz="2000">
                <a:solidFill>
                  <a:schemeClr val="bg1"/>
                </a:solidFill>
              </a:rPr>
              <a:t>an der Wirtschaftsschule: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Deutsch, Englisch, Mathematik, Politik und Gesellschaft,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Mensch und Umwelt, Musik, Sport, Religion/Ethik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 b="1">
                <a:solidFill>
                  <a:schemeClr val="bg1"/>
                </a:solidFill>
              </a:rPr>
              <a:t>Berufsbildung</a:t>
            </a:r>
            <a:r>
              <a:rPr lang="de-DE" altLang="de-DE" sz="2000">
                <a:solidFill>
                  <a:schemeClr val="bg1"/>
                </a:solidFill>
              </a:rPr>
              <a:t> an der Wirtschaftsschule: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    	Übungsunternehmen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Betriebswirtschaftliche Steuerung und Kontrolle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Informationsverarbeitung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    	Wirtschaftsgeografie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000">
                <a:solidFill>
                  <a:schemeClr val="bg1"/>
                </a:solidFill>
              </a:rPr>
              <a:t>	Wahl-/Qualifizierungsfächer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8">
            <a:extLst>
              <a:ext uri="{FF2B5EF4-FFF2-40B4-BE49-F238E27FC236}">
                <a16:creationId xmlns:a16="http://schemas.microsoft.com/office/drawing/2014/main" id="{EAA342A1-076A-2E75-6C6F-3A9024598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Wirtschaftsschule</a:t>
            </a:r>
          </a:p>
        </p:txBody>
      </p:sp>
      <p:sp>
        <p:nvSpPr>
          <p:cNvPr id="26627" name="Textfeld 1">
            <a:extLst>
              <a:ext uri="{FF2B5EF4-FFF2-40B4-BE49-F238E27FC236}">
                <a16:creationId xmlns:a16="http://schemas.microsoft.com/office/drawing/2014/main" id="{D5E2C1BA-8E2C-708C-6D08-4E2122425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1990725"/>
            <a:ext cx="8253412" cy="36464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marL="355600" indent="-3556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Die </a:t>
            </a:r>
            <a:r>
              <a:rPr lang="de-DE" altLang="de-DE" sz="2200" b="1" dirty="0">
                <a:solidFill>
                  <a:schemeClr val="bg1"/>
                </a:solidFill>
              </a:rPr>
              <a:t>Abschlussprüfung</a:t>
            </a:r>
            <a:r>
              <a:rPr lang="de-DE" altLang="de-DE" sz="2200" dirty="0">
                <a:solidFill>
                  <a:schemeClr val="bg1"/>
                </a:solidFill>
              </a:rPr>
              <a:t> erfolgt in den Fächern</a:t>
            </a:r>
          </a:p>
          <a:p>
            <a:pPr marL="355600" indent="-3556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de-DE" altLang="de-DE" sz="2200" dirty="0">
              <a:solidFill>
                <a:schemeClr val="bg1"/>
              </a:solidFill>
            </a:endParaRPr>
          </a:p>
          <a:p>
            <a:pPr marL="355600" indent="-3556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Deutsch</a:t>
            </a:r>
          </a:p>
          <a:p>
            <a:pPr marL="355600" indent="-3556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Englisch</a:t>
            </a:r>
          </a:p>
          <a:p>
            <a:pPr marL="355600" indent="-35560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Betriebswirtschaftliche Steuerung und Kontrolle (BSK)</a:t>
            </a:r>
          </a:p>
          <a:p>
            <a:pPr marL="177800" indent="-1778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	</a:t>
            </a:r>
          </a:p>
          <a:p>
            <a:pPr marL="177800" indent="-1778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sowie wahlweise in</a:t>
            </a:r>
          </a:p>
          <a:p>
            <a:pPr marL="177800" indent="-1778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de-DE" altLang="de-DE" sz="2200" dirty="0">
              <a:solidFill>
                <a:schemeClr val="bg1"/>
              </a:solidFill>
            </a:endParaRPr>
          </a:p>
          <a:p>
            <a:pPr marL="355600" indent="-3556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200" dirty="0">
                <a:solidFill>
                  <a:schemeClr val="bg1"/>
                </a:solidFill>
              </a:rPr>
              <a:t>- Mathe oder Übungsunternehmen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68CFE168-7B30-0937-7F63-F2E51EC59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851025"/>
            <a:ext cx="8123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von der Mittelschule in die </a:t>
            </a:r>
            <a:r>
              <a:rPr lang="de-DE" altLang="de-DE" sz="2800">
                <a:solidFill>
                  <a:srgbClr val="FF3300"/>
                </a:solidFill>
              </a:rPr>
              <a:t>Wirtschaftsschule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200">
                <a:solidFill>
                  <a:schemeClr val="bg1"/>
                </a:solidFill>
              </a:rPr>
              <a:t>(lt. WSO, ab 01.09.2020)</a:t>
            </a:r>
          </a:p>
        </p:txBody>
      </p:sp>
      <p:graphicFrame>
        <p:nvGraphicFramePr>
          <p:cNvPr id="30752" name="Group 32">
            <a:extLst>
              <a:ext uri="{FF2B5EF4-FFF2-40B4-BE49-F238E27FC236}">
                <a16:creationId xmlns:a16="http://schemas.microsoft.com/office/drawing/2014/main" id="{1CD96BFC-820A-CC1F-0109-CB5035E95F2C}"/>
              </a:ext>
            </a:extLst>
          </p:cNvPr>
          <p:cNvGraphicFramePr>
            <a:graphicFrameLocks noGrp="1"/>
          </p:cNvGraphicFramePr>
          <p:nvPr/>
        </p:nvGraphicFramePr>
        <p:xfrm>
          <a:off x="336550" y="2725738"/>
          <a:ext cx="8615363" cy="3609975"/>
        </p:xfrm>
        <a:graphic>
          <a:graphicData uri="http://schemas.openxmlformats.org/drawingml/2006/table">
            <a:tbl>
              <a:tblPr/>
              <a:tblGrid>
                <a:gridCol w="1809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 Klasse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Vorklasse</a:t>
                      </a:r>
                      <a:b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WS 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2,66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D, M, E  oder bestandener Probeunterricht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Alter: max. 14 Jahre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 Klasse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Klasse 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(vierstufig; Eingangsstufe)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2,66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 ,M ,E  oder bestandene Aufnahmeprüfung in M-Klasse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oder bestandener Probeunterricht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Alter: max. 15 Jahre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(dreistufig; Eingangsstufe)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2,66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 ,M, E  oder bestandene Aufnahmeprüfung in M-Klasse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oder bestandener Probeunterricht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Alter: max. 16 Jahre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 oder 9. 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Zwischenzeugnis oder Jahreszeugnis Durchschnitt bis 2,33 aus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D, M, E  oder bestandene Aufnahmeprüfung in M-Klasse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oder bestandener Probeunterricht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8" marR="91448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8" marR="91448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von der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MS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die </a:t>
                      </a: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 Klasse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(zweistufig)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Qualifizierender MS-Abschluss oder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erfolgreicher Abschluss der Mittelschule und Bestehen einer Probezeit</a:t>
                      </a:r>
                    </a:p>
                  </a:txBody>
                  <a:tcPr marL="91442" marR="91442" marT="45668" marB="456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68" name="Rectangle 30">
            <a:extLst>
              <a:ext uri="{FF2B5EF4-FFF2-40B4-BE49-F238E27FC236}">
                <a16:creationId xmlns:a16="http://schemas.microsoft.com/office/drawing/2014/main" id="{260F3E68-DFF9-B315-2690-BCF79C4DE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8">
            <a:extLst>
              <a:ext uri="{FF2B5EF4-FFF2-40B4-BE49-F238E27FC236}">
                <a16:creationId xmlns:a16="http://schemas.microsoft.com/office/drawing/2014/main" id="{45A0A105-09AF-A5CB-E488-E113E8B32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Realschule</a:t>
            </a:r>
          </a:p>
        </p:txBody>
      </p:sp>
      <p:sp>
        <p:nvSpPr>
          <p:cNvPr id="27656" name="Text Box 2">
            <a:extLst>
              <a:ext uri="{FF2B5EF4-FFF2-40B4-BE49-F238E27FC236}">
                <a16:creationId xmlns:a16="http://schemas.microsoft.com/office/drawing/2014/main" id="{9DDC6A2A-9213-8D11-DAD4-7F6AB085C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1749425"/>
            <a:ext cx="8591550" cy="4462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eaLnBrk="1" hangingPunct="1">
              <a:buFont typeface="Wingdings" charset="2"/>
              <a:buNone/>
              <a:defRPr/>
            </a:pPr>
            <a:r>
              <a:rPr lang="de-DE" altLang="de-DE" sz="1800" b="1" dirty="0">
                <a:solidFill>
                  <a:schemeClr val="bg1"/>
                </a:solidFill>
              </a:rPr>
              <a:t>Die Realschule …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8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vermittelt ihren Schülerinnen und Schülern eine </a:t>
            </a:r>
            <a:r>
              <a:rPr lang="de-DE" altLang="de-DE" sz="1800" b="1" dirty="0">
                <a:solidFill>
                  <a:schemeClr val="bg1"/>
                </a:solidFill>
              </a:rPr>
              <a:t>erweiterte Allgemeinbildung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befähigt ihre Schülerinnen und Schüler durch Schwerpunktbildung in verschiedenen </a:t>
            </a:r>
            <a:r>
              <a:rPr lang="de-DE" altLang="de-DE" sz="1800" b="1" dirty="0">
                <a:solidFill>
                  <a:schemeClr val="bg1"/>
                </a:solidFill>
              </a:rPr>
              <a:t>Wahlpflichtfächergruppen</a:t>
            </a:r>
            <a:r>
              <a:rPr lang="de-DE" altLang="de-DE" sz="1800" dirty="0">
                <a:solidFill>
                  <a:schemeClr val="bg1"/>
                </a:solidFill>
              </a:rPr>
              <a:t> in berufs- und </a:t>
            </a:r>
            <a:r>
              <a:rPr lang="de-DE" altLang="de-DE" sz="1800" dirty="0" err="1">
                <a:solidFill>
                  <a:schemeClr val="bg1"/>
                </a:solidFill>
              </a:rPr>
              <a:t>studienqualifi</a:t>
            </a:r>
            <a:r>
              <a:rPr lang="de-DE" altLang="de-DE" sz="1800" dirty="0">
                <a:solidFill>
                  <a:schemeClr val="bg1"/>
                </a:solidFill>
              </a:rPr>
              <a:t>-zierende Bildungsgänge einzutreten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unterstützt leistungsschwache Schülerinnen und Schüler durch </a:t>
            </a:r>
            <a:r>
              <a:rPr lang="de-DE" altLang="de-DE" sz="1800" b="1" dirty="0">
                <a:solidFill>
                  <a:schemeClr val="bg1"/>
                </a:solidFill>
              </a:rPr>
              <a:t>Ergänzungs-</a:t>
            </a:r>
            <a:r>
              <a:rPr lang="de-DE" altLang="de-DE" sz="1800" dirty="0">
                <a:solidFill>
                  <a:schemeClr val="bg1"/>
                </a:solidFill>
              </a:rPr>
              <a:t> und </a:t>
            </a:r>
            <a:r>
              <a:rPr lang="de-DE" altLang="de-DE" sz="1800" b="1" dirty="0">
                <a:solidFill>
                  <a:schemeClr val="bg1"/>
                </a:solidFill>
              </a:rPr>
              <a:t>Förderunterricht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bietet vielfältige Maßnahmen der </a:t>
            </a:r>
            <a:r>
              <a:rPr lang="de-DE" altLang="de-DE" sz="1800" b="1" dirty="0">
                <a:solidFill>
                  <a:schemeClr val="bg1"/>
                </a:solidFill>
              </a:rPr>
              <a:t>Berufsvorbereitung</a:t>
            </a:r>
            <a:r>
              <a:rPr lang="de-DE" altLang="de-DE" sz="1800" dirty="0">
                <a:solidFill>
                  <a:schemeClr val="bg1"/>
                </a:solidFill>
              </a:rPr>
              <a:t> an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führt in der 9. Jahrgangsstufe eine Projektpräsentation durch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000" dirty="0">
              <a:solidFill>
                <a:schemeClr val="bg1"/>
              </a:solidFill>
            </a:endParaRPr>
          </a:p>
          <a:p>
            <a:pPr marL="285750" indent="-285750" eaLnBrk="1" hangingPunct="1">
              <a:buFont typeface="Symbol" pitchFamily="18" charset="2"/>
              <a:buChar char="-"/>
              <a:defRPr/>
            </a:pPr>
            <a:r>
              <a:rPr lang="de-DE" altLang="de-DE" sz="1800" dirty="0">
                <a:solidFill>
                  <a:schemeClr val="bg1"/>
                </a:solidFill>
              </a:rPr>
              <a:t>ermöglicht ihren Schülerinnen und Schülern, ein vielfältiges Schulleben      mitzugestalten</a:t>
            </a:r>
          </a:p>
          <a:p>
            <a:pPr eaLnBrk="1" hangingPunct="1">
              <a:buFont typeface="Wingdings" charset="2"/>
              <a:buNone/>
              <a:defRPr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FCEAFE6-0135-3240-0633-B7753CA98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963" y="4049713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9">
            <a:extLst>
              <a:ext uri="{FF2B5EF4-FFF2-40B4-BE49-F238E27FC236}">
                <a16:creationId xmlns:a16="http://schemas.microsoft.com/office/drawing/2014/main" id="{9F0290AB-705B-8F3B-4FA8-BFC9695B1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38" y="1196975"/>
            <a:ext cx="594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Informations- und Beratungsangebote</a:t>
            </a:r>
          </a:p>
        </p:txBody>
      </p:sp>
      <p:sp>
        <p:nvSpPr>
          <p:cNvPr id="11268" name="Text Box 10">
            <a:extLst>
              <a:ext uri="{FF2B5EF4-FFF2-40B4-BE49-F238E27FC236}">
                <a16:creationId xmlns:a16="http://schemas.microsoft.com/office/drawing/2014/main" id="{7175C7ED-C1B4-46CE-729A-0D9CC36EB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1841500"/>
            <a:ext cx="68580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Klassenlehrkraft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Beratungslehrkraft (auch der weiterführenden Schulen)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Informationsveranstaltungen der einzelnen Schulen!!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Schulpsychologie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Schulleitung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Staatliche Schulberatungsstelle Mittelfranken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</a:rPr>
              <a:t>außerschulische Beratungsstellen (z.B. Inklusion)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sz="2200">
                <a:solidFill>
                  <a:schemeClr val="bg1"/>
                </a:solidFill>
                <a:hlinkClick r:id="rId2"/>
              </a:rPr>
              <a:t>www.km.bayern.de/eltern/schularten</a:t>
            </a:r>
            <a:r>
              <a:rPr lang="de-DE" altLang="de-DE" sz="2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8">
            <a:extLst>
              <a:ext uri="{FF2B5EF4-FFF2-40B4-BE49-F238E27FC236}">
                <a16:creationId xmlns:a16="http://schemas.microsoft.com/office/drawing/2014/main" id="{D128FEB8-1533-4D0C-8242-6F8225D45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Realschule</a:t>
            </a:r>
          </a:p>
        </p:txBody>
      </p:sp>
      <p:sp>
        <p:nvSpPr>
          <p:cNvPr id="64542" name="Text Box 30">
            <a:extLst>
              <a:ext uri="{FF2B5EF4-FFF2-40B4-BE49-F238E27FC236}">
                <a16:creationId xmlns:a16="http://schemas.microsoft.com/office/drawing/2014/main" id="{D43FAE6E-42E9-4B1E-E1D7-8CBE74FB6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2408238"/>
            <a:ext cx="1692275" cy="36163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>
                <a:solidFill>
                  <a:schemeClr val="bg1"/>
                </a:solidFill>
              </a:rPr>
              <a:t>Wahlpflicht-fächergruppe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mathematisch-naturwissen-schaftlich</a:t>
            </a:r>
          </a:p>
          <a:p>
            <a:pPr algn="ctr"/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I, Ph</a:t>
            </a: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Profilfächer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M I, Ph, Ch</a:t>
            </a:r>
          </a:p>
        </p:txBody>
      </p:sp>
      <p:sp>
        <p:nvSpPr>
          <p:cNvPr id="64543" name="Text Box 31">
            <a:extLst>
              <a:ext uri="{FF2B5EF4-FFF2-40B4-BE49-F238E27FC236}">
                <a16:creationId xmlns:a16="http://schemas.microsoft.com/office/drawing/2014/main" id="{CFDDBCCF-3632-3B1C-76D0-B7D61A94E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2406650"/>
            <a:ext cx="1692275" cy="36195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Wahlpflicht-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fächergruppe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II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wirtschaftlich/</a:t>
            </a:r>
            <a:br>
              <a:rPr lang="de-DE" altLang="de-DE" sz="1600">
                <a:solidFill>
                  <a:schemeClr val="bg1"/>
                </a:solidFill>
              </a:rPr>
            </a:br>
            <a:r>
              <a:rPr lang="de-DE" altLang="de-DE" sz="1600">
                <a:solidFill>
                  <a:schemeClr val="bg1"/>
                </a:solidFill>
              </a:rPr>
              <a:t>kaufmännisch</a:t>
            </a:r>
            <a:r>
              <a:rPr lang="de-DE" altLang="de-DE" sz="1600" b="1">
                <a:solidFill>
                  <a:schemeClr val="bg1"/>
                </a:solidFill>
              </a:rPr>
              <a:t> 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/>
            <a:br>
              <a:rPr lang="de-DE" altLang="de-DE" sz="1600" b="1">
                <a:solidFill>
                  <a:schemeClr val="bg1"/>
                </a:solidFill>
              </a:rPr>
            </a:br>
            <a:endParaRPr lang="de-DE" altLang="de-DE" sz="1600" b="1">
              <a:solidFill>
                <a:schemeClr val="bg1"/>
              </a:solidFill>
            </a:endParaRPr>
          </a:p>
          <a:p>
            <a:pPr algn="ctr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II, BwR</a:t>
            </a:r>
          </a:p>
          <a:p>
            <a:pPr algn="ctr" eaLnBrk="1" hangingPunct="1"/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/>
            <a:endParaRPr lang="de-DE" altLang="de-DE" sz="1600" b="1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Profilfächer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BwR, WiR</a:t>
            </a: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287D055A-274C-6A52-586E-C30A520E5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2406650"/>
            <a:ext cx="1765300" cy="36195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>
                <a:solidFill>
                  <a:schemeClr val="bg1"/>
                </a:solidFill>
              </a:rPr>
              <a:t>Wahlpflicht-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fächergruppe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III a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fremdsprachlich (Französisch)</a:t>
            </a:r>
          </a:p>
          <a:p>
            <a:pPr algn="ctr"/>
            <a:endParaRPr lang="de-DE" altLang="de-DE" sz="1600" b="1">
              <a:solidFill>
                <a:schemeClr val="tx1"/>
              </a:solidFill>
            </a:endParaRPr>
          </a:p>
          <a:p>
            <a:pPr algn="ctr"/>
            <a:endParaRPr lang="de-DE" altLang="de-DE" sz="1600" b="1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II, F</a:t>
            </a: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Profilfächer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F, BwR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C8B3229F-7326-9162-253E-335E99FD3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863" y="2406650"/>
            <a:ext cx="2500312" cy="399415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600">
                <a:solidFill>
                  <a:schemeClr val="bg1"/>
                </a:solidFill>
              </a:rPr>
              <a:t>Wahlpflicht-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fächergruppe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III b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musisch-gestalterisch,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hauswirtschaftlich,</a:t>
            </a: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sozial</a:t>
            </a:r>
          </a:p>
          <a:p>
            <a:pPr algn="ctr"/>
            <a:endParaRPr lang="de-DE" altLang="de-DE" sz="1800" b="1">
              <a:solidFill>
                <a:srgbClr val="0000FF"/>
              </a:solidFill>
            </a:endParaRPr>
          </a:p>
          <a:p>
            <a:pPr algn="ctr"/>
            <a:r>
              <a:rPr lang="de-DE" altLang="de-DE" sz="1600" b="1">
                <a:solidFill>
                  <a:srgbClr val="FF0066"/>
                </a:solidFill>
              </a:rPr>
              <a:t>Prüfungsfächer</a:t>
            </a:r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rgbClr val="FF0066"/>
                </a:solidFill>
              </a:rPr>
              <a:t>D, E, M II, Profilfach</a:t>
            </a:r>
          </a:p>
          <a:p>
            <a:pPr algn="ctr" eaLnBrk="1" hangingPunct="1"/>
            <a:endParaRPr lang="de-DE" altLang="de-DE" sz="1600">
              <a:solidFill>
                <a:srgbClr val="FF0066"/>
              </a:solidFill>
            </a:endParaRPr>
          </a:p>
          <a:p>
            <a:pPr algn="ctr" eaLnBrk="1" hangingPunct="1"/>
            <a:r>
              <a:rPr lang="de-DE" altLang="de-DE" sz="1600" b="1">
                <a:solidFill>
                  <a:schemeClr val="bg1"/>
                </a:solidFill>
              </a:rPr>
              <a:t>Profilfach</a:t>
            </a:r>
            <a:endParaRPr lang="de-DE" altLang="de-DE" sz="1600">
              <a:solidFill>
                <a:schemeClr val="bg1"/>
              </a:solidFill>
            </a:endParaRPr>
          </a:p>
          <a:p>
            <a:pPr algn="ctr"/>
            <a:r>
              <a:rPr lang="de-DE" altLang="de-DE" sz="1600">
                <a:solidFill>
                  <a:schemeClr val="bg1"/>
                </a:solidFill>
              </a:rPr>
              <a:t>Kunsterziehung </a:t>
            </a:r>
            <a:r>
              <a:rPr lang="de-DE" altLang="de-DE" sz="1600" u="sng">
                <a:solidFill>
                  <a:schemeClr val="bg1"/>
                </a:solidFill>
              </a:rPr>
              <a:t>oder</a:t>
            </a:r>
            <a:r>
              <a:rPr lang="de-DE" altLang="de-DE" sz="1600">
                <a:solidFill>
                  <a:schemeClr val="bg1"/>
                </a:solidFill>
              </a:rPr>
              <a:t> Werken </a:t>
            </a:r>
            <a:r>
              <a:rPr lang="de-DE" altLang="de-DE" sz="1600" u="sng">
                <a:solidFill>
                  <a:schemeClr val="bg1"/>
                </a:solidFill>
              </a:rPr>
              <a:t>oder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600">
                <a:solidFill>
                  <a:schemeClr val="bg1"/>
                </a:solidFill>
              </a:rPr>
              <a:t>Ernährung/Gesundheit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600" u="sng">
                <a:solidFill>
                  <a:schemeClr val="bg1"/>
                </a:solidFill>
              </a:rPr>
              <a:t>oder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1600">
                <a:solidFill>
                  <a:schemeClr val="bg1"/>
                </a:solidFill>
              </a:rPr>
              <a:t>Sozialwesen</a:t>
            </a:r>
          </a:p>
        </p:txBody>
      </p:sp>
      <p:sp>
        <p:nvSpPr>
          <p:cNvPr id="99330" name="Text Box 2">
            <a:extLst>
              <a:ext uri="{FF2B5EF4-FFF2-40B4-BE49-F238E27FC236}">
                <a16:creationId xmlns:a16="http://schemas.microsoft.com/office/drawing/2014/main" id="{101699D7-7CA1-B209-A7ED-C0600E24B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1787525"/>
            <a:ext cx="7739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tx1"/>
                </a:solidFill>
              </a:rPr>
              <a:t> </a:t>
            </a:r>
            <a:r>
              <a:rPr lang="de-DE" altLang="de-DE" sz="2000">
                <a:solidFill>
                  <a:schemeClr val="bg1"/>
                </a:solidFill>
              </a:rPr>
              <a:t>Die Ausbildungsrichtungen der Realschule (ab Jahrgangsstufe 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2" grpId="0" animBg="1" autoUpdateAnimBg="0"/>
      <p:bldP spid="64543" grpId="0" animBg="1" autoUpdateAnimBg="0"/>
      <p:bldP spid="64544" grpId="0" animBg="1" autoUpdateAnimBg="0"/>
      <p:bldP spid="64545" grpId="0" animBg="1" autoUpdateAnimBg="0"/>
      <p:bldP spid="9933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8">
            <a:extLst>
              <a:ext uri="{FF2B5EF4-FFF2-40B4-BE49-F238E27FC236}">
                <a16:creationId xmlns:a16="http://schemas.microsoft.com/office/drawing/2014/main" id="{994F837F-621B-DA9F-0A31-18570C392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8293405F-115D-2098-7EA0-7D7B1F516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1849438"/>
            <a:ext cx="8156575" cy="4524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Die bayerischen Gymnasien… </a:t>
            </a:r>
            <a:endParaRPr lang="de-DE" sz="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vermitteln eine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breite und vertiefte Allgemeinbildung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fördern das fächerübergreifende, abstrakte und problemlösende Denken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legen eine gute Grundlage für lebenslanges Lernen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bereiten in der Regel auf ein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Hochschulstudium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 vor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schaffen aber auch gute Voraussetzungen für eine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Berufsausbildung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bieten neben dem breiten, für alle Ausbildungsrichtungen verbindlichen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	Fächerprogramm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in der Mittelstufe Schwerpunktsetzungen 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an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verlangen/ermöglichen das Erlernen von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mindestens 2 Fremdsprachen 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vertiefen im neuen G9 die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MINT-Fächer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 und die </a:t>
            </a:r>
            <a:r>
              <a:rPr lang="de-DE" sz="1800" b="1" dirty="0">
                <a:solidFill>
                  <a:schemeClr val="bg1"/>
                </a:solidFill>
                <a:latin typeface="Arial" charset="0"/>
              </a:rPr>
              <a:t>politische Bildung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  fördern besonders auch hochbegabte </a:t>
            </a:r>
            <a:r>
              <a:rPr lang="de-DE" sz="1800" dirty="0" err="1">
                <a:solidFill>
                  <a:schemeClr val="bg1"/>
                </a:solidFill>
                <a:latin typeface="Arial" charset="0"/>
              </a:rPr>
              <a:t>SchülerInnen</a:t>
            </a:r>
            <a:r>
              <a:rPr lang="de-DE" sz="18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8">
            <a:extLst>
              <a:ext uri="{FF2B5EF4-FFF2-40B4-BE49-F238E27FC236}">
                <a16:creationId xmlns:a16="http://schemas.microsoft.com/office/drawing/2014/main" id="{3F8406FF-FA18-1A3D-BEF2-CFC60A1EA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 - </a:t>
            </a:r>
            <a:r>
              <a:rPr lang="de-DE" altLang="de-DE" sz="1600" b="1">
                <a:solidFill>
                  <a:srgbClr val="002060"/>
                </a:solidFill>
              </a:rPr>
              <a:t>Ausbildungsrichtungen</a:t>
            </a:r>
          </a:p>
        </p:txBody>
      </p:sp>
      <p:pic>
        <p:nvPicPr>
          <p:cNvPr id="46083" name="Grafik 2">
            <a:extLst>
              <a:ext uri="{FF2B5EF4-FFF2-40B4-BE49-F238E27FC236}">
                <a16:creationId xmlns:a16="http://schemas.microsoft.com/office/drawing/2014/main" id="{228EA65F-2563-2CEC-D4A5-B7FD3B42B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771650"/>
            <a:ext cx="39433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8">
            <a:extLst>
              <a:ext uri="{FF2B5EF4-FFF2-40B4-BE49-F238E27FC236}">
                <a16:creationId xmlns:a16="http://schemas.microsoft.com/office/drawing/2014/main" id="{E56A7D9C-11D1-6376-B4D9-F4240B99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 - </a:t>
            </a:r>
            <a:r>
              <a:rPr lang="de-DE" altLang="de-DE" sz="1600" b="1">
                <a:solidFill>
                  <a:srgbClr val="002060"/>
                </a:solidFill>
              </a:rPr>
              <a:t>Ausbildungsrichtungen</a:t>
            </a:r>
          </a:p>
        </p:txBody>
      </p:sp>
      <p:pic>
        <p:nvPicPr>
          <p:cNvPr id="47107" name="Grafik 1">
            <a:extLst>
              <a:ext uri="{FF2B5EF4-FFF2-40B4-BE49-F238E27FC236}">
                <a16:creationId xmlns:a16="http://schemas.microsoft.com/office/drawing/2014/main" id="{C02CE2D0-FA47-2AC3-0205-CBAC666AF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795463"/>
            <a:ext cx="60388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8">
            <a:extLst>
              <a:ext uri="{FF2B5EF4-FFF2-40B4-BE49-F238E27FC236}">
                <a16:creationId xmlns:a16="http://schemas.microsoft.com/office/drawing/2014/main" id="{C0F5BB5E-ABBA-EA4F-9DCE-3EBE34CFC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1196975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Profil Gymnasium</a:t>
            </a:r>
            <a:endParaRPr lang="de-DE" altLang="de-DE" sz="1600" b="1">
              <a:solidFill>
                <a:srgbClr val="002060"/>
              </a:solidFill>
            </a:endParaRPr>
          </a:p>
        </p:txBody>
      </p:sp>
      <p:pic>
        <p:nvPicPr>
          <p:cNvPr id="48131" name="Grafik 3">
            <a:extLst>
              <a:ext uri="{FF2B5EF4-FFF2-40B4-BE49-F238E27FC236}">
                <a16:creationId xmlns:a16="http://schemas.microsoft.com/office/drawing/2014/main" id="{F0C480DE-CFB5-A28C-4592-3E582B9FA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2043113"/>
            <a:ext cx="47117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EF4DA04-99F4-A957-8A46-8F368D2F6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1219200"/>
            <a:ext cx="582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Entscheidungshilfen - Kompetenzen</a:t>
            </a:r>
          </a:p>
        </p:txBody>
      </p:sp>
      <p:sp>
        <p:nvSpPr>
          <p:cNvPr id="82947" name="AutoShape 3">
            <a:extLst>
              <a:ext uri="{FF2B5EF4-FFF2-40B4-BE49-F238E27FC236}">
                <a16:creationId xmlns:a16="http://schemas.microsoft.com/office/drawing/2014/main" id="{B59C22D0-D42D-C978-F1E9-D337492CF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828800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Sprachkompetenz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in den Bereichen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Lesen, Wortschatz,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mündliche und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schriftliche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Ausdrucksfähigkeit,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Rechtschreibung</a:t>
            </a:r>
          </a:p>
        </p:txBody>
      </p:sp>
      <p:sp>
        <p:nvSpPr>
          <p:cNvPr id="82950" name="AutoShape 6">
            <a:extLst>
              <a:ext uri="{FF2B5EF4-FFF2-40B4-BE49-F238E27FC236}">
                <a16:creationId xmlns:a16="http://schemas.microsoft.com/office/drawing/2014/main" id="{8F75D602-BAC9-FD35-48D6-0A2A95EFB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65625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600" b="1" u="sng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Mathematische </a:t>
            </a: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Kompetenz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in den Bereichen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Geometrie,</a:t>
            </a:r>
            <a:endParaRPr lang="de-DE" altLang="de-DE" sz="1600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Zahlenrechnen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(Grundrechenarten),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sachbezogenes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Rechnen</a:t>
            </a:r>
          </a:p>
          <a:p>
            <a:pPr algn="ctr" eaLnBrk="1" hangingPunct="1"/>
            <a:endParaRPr lang="de-DE" altLang="de-DE" sz="1600">
              <a:solidFill>
                <a:schemeClr val="bg2"/>
              </a:solidFill>
            </a:endParaRPr>
          </a:p>
        </p:txBody>
      </p:sp>
      <p:sp>
        <p:nvSpPr>
          <p:cNvPr id="49157" name="Rectangle 7">
            <a:extLst>
              <a:ext uri="{FF2B5EF4-FFF2-40B4-BE49-F238E27FC236}">
                <a16:creationId xmlns:a16="http://schemas.microsoft.com/office/drawing/2014/main" id="{64E0FA67-396D-6EF9-28A0-24E94E9C1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de-DE" altLang="de-DE"/>
          </a:p>
        </p:txBody>
      </p:sp>
      <p:sp>
        <p:nvSpPr>
          <p:cNvPr id="82952" name="AutoShape 8">
            <a:extLst>
              <a:ext uri="{FF2B5EF4-FFF2-40B4-BE49-F238E27FC236}">
                <a16:creationId xmlns:a16="http://schemas.microsoft.com/office/drawing/2014/main" id="{A4CE5A84-2BCD-7FCE-5E53-DAA130DCE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124200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Interessen und </a:t>
            </a: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Einstellungen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Lernmotivation,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Aufmerksamkeit,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Wissbegierde,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Frustrationstoleranz</a:t>
            </a:r>
          </a:p>
          <a:p>
            <a:pPr algn="ctr" eaLnBrk="1" hangingPunct="1"/>
            <a:r>
              <a:rPr lang="de-DE" altLang="de-DE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2953" name="AutoShape 9">
            <a:extLst>
              <a:ext uri="{FF2B5EF4-FFF2-40B4-BE49-F238E27FC236}">
                <a16:creationId xmlns:a16="http://schemas.microsoft.com/office/drawing/2014/main" id="{C907FDD8-882B-F2E1-DC47-B5AAF19AE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24200"/>
            <a:ext cx="2698750" cy="2339975"/>
          </a:xfrm>
          <a:prstGeom prst="hexagon">
            <a:avLst>
              <a:gd name="adj" fmla="val 28833"/>
              <a:gd name="vf" fmla="val 115470"/>
            </a:avLst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600" b="1" u="sng">
              <a:solidFill>
                <a:schemeClr val="tx1"/>
              </a:solidFill>
            </a:endParaRPr>
          </a:p>
          <a:p>
            <a:pPr algn="ctr" eaLnBrk="1" hangingPunct="1"/>
            <a:endParaRPr lang="de-DE" altLang="de-DE" sz="1600" b="1" u="sng">
              <a:solidFill>
                <a:schemeClr val="tx1"/>
              </a:solidFill>
            </a:endParaRPr>
          </a:p>
          <a:p>
            <a:pPr algn="ctr" eaLnBrk="1" hangingPunct="1"/>
            <a:r>
              <a:rPr lang="de-DE" altLang="de-DE" sz="1600" b="1" u="sng">
                <a:solidFill>
                  <a:schemeClr val="bg1"/>
                </a:solidFill>
              </a:rPr>
              <a:t>Arbeitsweise</a:t>
            </a:r>
          </a:p>
          <a:p>
            <a:pPr algn="ctr" eaLnBrk="1" hangingPunct="1"/>
            <a:endParaRPr lang="de-DE" altLang="de-DE" sz="800" b="1" u="sng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selbstständig,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zügig,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konzentriert, ausdauernd,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pflichtbewusst,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genau, ordentlich, 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problemlösend, </a:t>
            </a:r>
          </a:p>
          <a:p>
            <a:pPr algn="ctr" eaLnBrk="1" hangingPunct="1"/>
            <a:r>
              <a:rPr lang="de-DE" altLang="de-DE" sz="1600">
                <a:solidFill>
                  <a:schemeClr val="bg1"/>
                </a:solidFill>
              </a:rPr>
              <a:t> praxisorientiert</a:t>
            </a:r>
          </a:p>
          <a:p>
            <a:pPr algn="ctr" eaLnBrk="1" hangingPunct="1"/>
            <a:endParaRPr lang="de-DE" altLang="de-DE" sz="1600">
              <a:solidFill>
                <a:schemeClr val="bg2"/>
              </a:solidFill>
            </a:endParaRPr>
          </a:p>
          <a:p>
            <a:pPr algn="ctr" eaLnBrk="1" hangingPunct="1"/>
            <a:endParaRPr lang="de-DE" altLang="de-DE" sz="16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82950" grpId="0" animBg="1" autoUpdateAnimBg="0"/>
      <p:bldP spid="82952" grpId="0" animBg="1" autoUpdateAnimBg="0"/>
      <p:bldP spid="82953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71D2544-9466-7836-D1E5-E3A46F4DD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295400"/>
            <a:ext cx="677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Entscheidungshilfen - Schülerpersönlichkeit</a:t>
            </a:r>
          </a:p>
        </p:txBody>
      </p:sp>
      <p:sp>
        <p:nvSpPr>
          <p:cNvPr id="95239" name="Oval 7">
            <a:extLst>
              <a:ext uri="{FF2B5EF4-FFF2-40B4-BE49-F238E27FC236}">
                <a16:creationId xmlns:a16="http://schemas.microsoft.com/office/drawing/2014/main" id="{611EC20E-1C98-933C-2C82-EFFF59A00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36576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Bewusstsein für eigene Stärken und Schwächen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1000">
              <a:solidFill>
                <a:schemeClr val="bg2"/>
              </a:solidFill>
            </a:endParaRPr>
          </a:p>
        </p:txBody>
      </p:sp>
      <p:sp>
        <p:nvSpPr>
          <p:cNvPr id="95240" name="Oval 8">
            <a:extLst>
              <a:ext uri="{FF2B5EF4-FFF2-40B4-BE49-F238E27FC236}">
                <a16:creationId xmlns:a16="http://schemas.microsoft.com/office/drawing/2014/main" id="{9E5CE325-CA29-37BE-1C83-95CFF66ED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37338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Anerkennung eigener Grenzen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95241" name="Oval 9">
            <a:extLst>
              <a:ext uri="{FF2B5EF4-FFF2-40B4-BE49-F238E27FC236}">
                <a16:creationId xmlns:a16="http://schemas.microsoft.com/office/drawing/2014/main" id="{1ED1DD7C-7D30-CF8C-64A1-BB1AB6733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057400"/>
            <a:ext cx="3733800" cy="1495425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Erfolgsorientierung</a:t>
            </a:r>
            <a:br>
              <a:rPr lang="de-DE" altLang="de-DE" sz="2000" b="1">
                <a:solidFill>
                  <a:schemeClr val="bg1"/>
                </a:solidFill>
              </a:rPr>
            </a:br>
            <a:r>
              <a:rPr lang="de-DE" altLang="de-DE" sz="2000" b="1">
                <a:solidFill>
                  <a:schemeClr val="bg1"/>
                </a:solidFill>
              </a:rPr>
              <a:t>und</a:t>
            </a:r>
            <a:br>
              <a:rPr lang="de-DE" altLang="de-DE" sz="2000" b="1">
                <a:solidFill>
                  <a:schemeClr val="bg1"/>
                </a:solidFill>
              </a:rPr>
            </a:br>
            <a:r>
              <a:rPr lang="de-DE" altLang="de-DE" sz="2000" b="1">
                <a:solidFill>
                  <a:schemeClr val="bg1"/>
                </a:solidFill>
              </a:rPr>
              <a:t>Wille zum Gelingen</a:t>
            </a:r>
            <a:endParaRPr lang="de-DE" altLang="de-DE" sz="2000">
              <a:solidFill>
                <a:schemeClr val="bg1"/>
              </a:solidFill>
            </a:endParaRPr>
          </a:p>
        </p:txBody>
      </p:sp>
      <p:sp>
        <p:nvSpPr>
          <p:cNvPr id="95242" name="Oval 10">
            <a:extLst>
              <a:ext uri="{FF2B5EF4-FFF2-40B4-BE49-F238E27FC236}">
                <a16:creationId xmlns:a16="http://schemas.microsoft.com/office/drawing/2014/main" id="{EFC3AC24-0440-E086-A7ED-4E420FC0B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3810000" cy="14668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Vertrauen in die eigenen Fähigkeiten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50183" name="Rectangle 11">
            <a:extLst>
              <a:ext uri="{FF2B5EF4-FFF2-40B4-BE49-F238E27FC236}">
                <a16:creationId xmlns:a16="http://schemas.microsoft.com/office/drawing/2014/main" id="{C3889D0E-4E35-7766-7D2B-2476C722B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962400" cy="7620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3200" b="1">
                <a:solidFill>
                  <a:schemeClr val="bg1"/>
                </a:solidFill>
                <a:latin typeface="Times New Roman" panose="02020603050405020304" pitchFamily="18" charset="0"/>
              </a:rPr>
              <a:t>Selbstbewusstsein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nimBg="1" autoUpdateAnimBg="0"/>
      <p:bldP spid="95240" grpId="0" animBg="1" autoUpdateAnimBg="0"/>
      <p:bldP spid="95241" grpId="0" animBg="1" autoUpdateAnimBg="0"/>
      <p:bldP spid="95242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901AFE2-D578-0A2D-01BC-F48B46A70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295400"/>
            <a:ext cx="677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Entscheidungshilfen - Schülerpersönlichkeit</a:t>
            </a:r>
          </a:p>
        </p:txBody>
      </p:sp>
      <p:sp>
        <p:nvSpPr>
          <p:cNvPr id="96259" name="Oval 3">
            <a:extLst>
              <a:ext uri="{FF2B5EF4-FFF2-40B4-BE49-F238E27FC236}">
                <a16:creationId xmlns:a16="http://schemas.microsoft.com/office/drawing/2014/main" id="{9961C630-3CB4-57CE-2568-E7CB4F14A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36576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optimistische Einstellung</a:t>
            </a:r>
            <a:endParaRPr lang="de-DE" altLang="de-DE" sz="1000">
              <a:solidFill>
                <a:schemeClr val="bg1"/>
              </a:solidFill>
            </a:endParaRPr>
          </a:p>
        </p:txBody>
      </p:sp>
      <p:sp>
        <p:nvSpPr>
          <p:cNvPr id="96260" name="Oval 4">
            <a:extLst>
              <a:ext uri="{FF2B5EF4-FFF2-40B4-BE49-F238E27FC236}">
                <a16:creationId xmlns:a16="http://schemas.microsoft.com/office/drawing/2014/main" id="{75D622B7-F5A7-3E3E-28E8-A39E0001C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3733800" cy="15430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sich selbst</a:t>
            </a: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helfen können</a:t>
            </a:r>
            <a:endParaRPr lang="de-DE" altLang="de-DE" sz="20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96261" name="Oval 5">
            <a:extLst>
              <a:ext uri="{FF2B5EF4-FFF2-40B4-BE49-F238E27FC236}">
                <a16:creationId xmlns:a16="http://schemas.microsoft.com/office/drawing/2014/main" id="{C7C2D847-C760-6D44-CBE9-DFA016648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3733800" cy="160020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Misserfolge</a:t>
            </a:r>
          </a:p>
          <a:p>
            <a:pPr algn="ctr" eaLnBrk="1" hangingPunct="1"/>
            <a:r>
              <a:rPr lang="de-DE" altLang="de-DE" sz="2000" b="1">
                <a:solidFill>
                  <a:schemeClr val="bg1"/>
                </a:solidFill>
              </a:rPr>
              <a:t>„wegstecken“</a:t>
            </a:r>
            <a:br>
              <a:rPr lang="de-DE" altLang="de-DE" sz="2000" b="1">
                <a:solidFill>
                  <a:schemeClr val="bg1"/>
                </a:solidFill>
              </a:rPr>
            </a:br>
            <a:r>
              <a:rPr lang="de-DE" altLang="de-DE" sz="2000" b="1">
                <a:solidFill>
                  <a:schemeClr val="bg1"/>
                </a:solidFill>
              </a:rPr>
              <a:t>können</a:t>
            </a:r>
          </a:p>
        </p:txBody>
      </p:sp>
      <p:sp>
        <p:nvSpPr>
          <p:cNvPr id="96262" name="Oval 6">
            <a:extLst>
              <a:ext uri="{FF2B5EF4-FFF2-40B4-BE49-F238E27FC236}">
                <a16:creationId xmlns:a16="http://schemas.microsoft.com/office/drawing/2014/main" id="{B8D3E949-DA16-5908-50EE-697185FE0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3810000" cy="152400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2000" b="1">
              <a:solidFill>
                <a:schemeClr val="bg2"/>
              </a:solidFill>
            </a:endParaRPr>
          </a:p>
          <a:p>
            <a:pPr algn="ctr" eaLnBrk="1" hangingPunct="1"/>
            <a:r>
              <a:rPr lang="de-DE" altLang="de-DE" sz="1800" b="1">
                <a:solidFill>
                  <a:schemeClr val="bg1"/>
                </a:solidFill>
              </a:rPr>
              <a:t>zu den Anforderungen passende Fähigkeiten haben</a:t>
            </a:r>
            <a:endParaRPr lang="de-DE" altLang="de-DE" sz="18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2000">
              <a:solidFill>
                <a:schemeClr val="bg2"/>
              </a:solidFill>
            </a:endParaRP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D00DF56E-6111-5191-58CF-4342E1CEA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38100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b="1">
                <a:solidFill>
                  <a:schemeClr val="bg1"/>
                </a:solidFill>
              </a:rPr>
              <a:t>Bewältigung neuer</a:t>
            </a:r>
            <a:br>
              <a:rPr lang="de-DE" altLang="de-DE" b="1">
                <a:solidFill>
                  <a:schemeClr val="bg1"/>
                </a:solidFill>
              </a:rPr>
            </a:br>
            <a:r>
              <a:rPr lang="de-DE" altLang="de-DE" b="1">
                <a:solidFill>
                  <a:schemeClr val="bg1"/>
                </a:solidFill>
              </a:rPr>
              <a:t>Anforderungen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 autoUpdateAnimBg="0"/>
      <p:bldP spid="96260" grpId="0" animBg="1" autoUpdateAnimBg="0"/>
      <p:bldP spid="96261" grpId="0" animBg="1" autoUpdateAnimBg="0"/>
      <p:bldP spid="96262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>
            <a:extLst>
              <a:ext uri="{FF2B5EF4-FFF2-40B4-BE49-F238E27FC236}">
                <a16:creationId xmlns:a16="http://schemas.microsoft.com/office/drawing/2014/main" id="{C088EFF3-4FD9-C7EE-94BC-E6BB55FA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1216025"/>
            <a:ext cx="78247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  <a:latin typeface="Times New Roman" panose="02020603050405020304" pitchFamily="18" charset="0"/>
              </a:rPr>
              <a:t>Schülerpersönlichkeit, Kompetenzen und Anforderungen</a:t>
            </a:r>
          </a:p>
        </p:txBody>
      </p:sp>
      <p:sp>
        <p:nvSpPr>
          <p:cNvPr id="52227" name="Line 11">
            <a:extLst>
              <a:ext uri="{FF2B5EF4-FFF2-40B4-BE49-F238E27FC236}">
                <a16:creationId xmlns:a16="http://schemas.microsoft.com/office/drawing/2014/main" id="{7B90116B-7919-6F2D-66FB-4B5CE3B6A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125" y="3424238"/>
            <a:ext cx="3735388" cy="24368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52228" name="Line 13">
            <a:extLst>
              <a:ext uri="{FF2B5EF4-FFF2-40B4-BE49-F238E27FC236}">
                <a16:creationId xmlns:a16="http://schemas.microsoft.com/office/drawing/2014/main" id="{A5E7EB6F-2AD0-4BD1-F744-0E299B2414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1550" y="2012950"/>
            <a:ext cx="3735388" cy="24368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grpSp>
        <p:nvGrpSpPr>
          <p:cNvPr id="52229" name="Group 15">
            <a:extLst>
              <a:ext uri="{FF2B5EF4-FFF2-40B4-BE49-F238E27FC236}">
                <a16:creationId xmlns:a16="http://schemas.microsoft.com/office/drawing/2014/main" id="{A25078F1-A31D-BBFD-A22D-728561BFE4A0}"/>
              </a:ext>
            </a:extLst>
          </p:cNvPr>
          <p:cNvGrpSpPr>
            <a:grpSpLocks/>
          </p:cNvGrpSpPr>
          <p:nvPr/>
        </p:nvGrpSpPr>
        <p:grpSpPr bwMode="auto">
          <a:xfrm>
            <a:off x="2020888" y="2232025"/>
            <a:ext cx="5148262" cy="3827463"/>
            <a:chOff x="1440" y="1440"/>
            <a:chExt cx="2832" cy="2112"/>
          </a:xfrm>
        </p:grpSpPr>
        <p:sp>
          <p:nvSpPr>
            <p:cNvPr id="27659" name="Line 16">
              <a:extLst>
                <a:ext uri="{FF2B5EF4-FFF2-40B4-BE49-F238E27FC236}">
                  <a16:creationId xmlns:a16="http://schemas.microsoft.com/office/drawing/2014/main" id="{ED3E2226-8348-D5C1-9E1A-84BA2AE523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1440"/>
              <a:ext cx="0" cy="211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>
              <a:spAutoFit/>
            </a:bodyPr>
            <a:lstStyle/>
            <a:p>
              <a:pPr eaLnBrk="1" hangingPunct="1">
                <a:buFont typeface="Wingdings" panose="05000000000000000000" pitchFamily="2" charset="2"/>
                <a:buChar char="Ø"/>
                <a:defRPr/>
              </a:pPr>
              <a:endParaRPr lang="de-DE"/>
            </a:p>
          </p:txBody>
        </p:sp>
        <p:sp>
          <p:nvSpPr>
            <p:cNvPr id="27660" name="Line 17">
              <a:extLst>
                <a:ext uri="{FF2B5EF4-FFF2-40B4-BE49-F238E27FC236}">
                  <a16:creationId xmlns:a16="http://schemas.microsoft.com/office/drawing/2014/main" id="{D309CE85-3BB1-D15A-211E-7E4C80452C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552"/>
              <a:ext cx="283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>
              <a:spAutoFit/>
            </a:bodyPr>
            <a:lstStyle/>
            <a:p>
              <a:pPr eaLnBrk="1" hangingPunct="1">
                <a:buFont typeface="Wingdings" panose="05000000000000000000" pitchFamily="2" charset="2"/>
                <a:buChar char="Ø"/>
                <a:defRPr/>
              </a:pPr>
              <a:endParaRPr lang="de-DE"/>
            </a:p>
          </p:txBody>
        </p:sp>
      </p:grpSp>
      <p:sp>
        <p:nvSpPr>
          <p:cNvPr id="97298" name="Text Box 18">
            <a:extLst>
              <a:ext uri="{FF2B5EF4-FFF2-40B4-BE49-F238E27FC236}">
                <a16:creationId xmlns:a16="http://schemas.microsoft.com/office/drawing/2014/main" id="{63F89157-0DD7-79B1-E25F-0A758CE54853}"/>
              </a:ext>
            </a:extLst>
          </p:cNvPr>
          <p:cNvSpPr txBox="1">
            <a:spLocks noChangeArrowheads="1"/>
          </p:cNvSpPr>
          <p:nvPr/>
        </p:nvSpPr>
        <p:spPr bwMode="auto">
          <a:xfrm rot="-1976762">
            <a:off x="2438400" y="3733800"/>
            <a:ext cx="4503738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3200" b="1">
                <a:solidFill>
                  <a:srgbClr val="CC0000"/>
                </a:solidFill>
              </a:rPr>
              <a:t>Lern – und Arbeitslust</a:t>
            </a:r>
          </a:p>
          <a:p>
            <a:pPr algn="ctr" eaLnBrk="1" hangingPunct="1">
              <a:spcBef>
                <a:spcPct val="50000"/>
              </a:spcBef>
            </a:pPr>
            <a:endParaRPr lang="de-DE" altLang="de-DE" sz="2800" b="1">
              <a:solidFill>
                <a:srgbClr val="009900"/>
              </a:solidFill>
            </a:endParaRPr>
          </a:p>
        </p:txBody>
      </p:sp>
      <p:sp>
        <p:nvSpPr>
          <p:cNvPr id="97299" name="Text Box 19">
            <a:extLst>
              <a:ext uri="{FF2B5EF4-FFF2-40B4-BE49-F238E27FC236}">
                <a16:creationId xmlns:a16="http://schemas.microsoft.com/office/drawing/2014/main" id="{2C8E6A02-8689-D3F6-C91B-E6B639DDA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0" y="4937125"/>
            <a:ext cx="32305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Unterforderung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Langeweile</a:t>
            </a:r>
          </a:p>
        </p:txBody>
      </p:sp>
      <p:sp>
        <p:nvSpPr>
          <p:cNvPr id="97300" name="Text Box 20">
            <a:extLst>
              <a:ext uri="{FF2B5EF4-FFF2-40B4-BE49-F238E27FC236}">
                <a16:creationId xmlns:a16="http://schemas.microsoft.com/office/drawing/2014/main" id="{2E216F08-8205-E0E2-227D-9AEAB10C1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2270125"/>
            <a:ext cx="3228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Überforderung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Resignation</a:t>
            </a:r>
          </a:p>
        </p:txBody>
      </p:sp>
      <p:sp>
        <p:nvSpPr>
          <p:cNvPr id="52233" name="Text Box 21">
            <a:extLst>
              <a:ext uri="{FF2B5EF4-FFF2-40B4-BE49-F238E27FC236}">
                <a16:creationId xmlns:a16="http://schemas.microsoft.com/office/drawing/2014/main" id="{B90297BE-4B16-A270-38DF-6CD30B37C3AE}"/>
              </a:ext>
            </a:extLst>
          </p:cNvPr>
          <p:cNvSpPr txBox="1">
            <a:spLocks noChangeArrowheads="1"/>
          </p:cNvSpPr>
          <p:nvPr/>
        </p:nvSpPr>
        <p:spPr bwMode="auto">
          <a:xfrm rot="-5389218">
            <a:off x="504031" y="4144169"/>
            <a:ext cx="2436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Anforderungen</a:t>
            </a:r>
          </a:p>
        </p:txBody>
      </p:sp>
      <p:sp>
        <p:nvSpPr>
          <p:cNvPr id="52234" name="Text Box 22">
            <a:extLst>
              <a:ext uri="{FF2B5EF4-FFF2-40B4-BE49-F238E27FC236}">
                <a16:creationId xmlns:a16="http://schemas.microsoft.com/office/drawing/2014/main" id="{D55BB636-10B7-042C-AC6F-965AFC691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0"/>
            <a:ext cx="4748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 b="1">
                <a:solidFill>
                  <a:schemeClr val="bg1"/>
                </a:solidFill>
              </a:rPr>
              <a:t>Fähigkeiten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 autoUpdateAnimBg="0"/>
      <p:bldP spid="97299" grpId="0" autoUpdateAnimBg="0"/>
      <p:bldP spid="9730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81DE086-A4CF-D290-54DE-9489141E6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09825" y="2139950"/>
            <a:ext cx="4838700" cy="1589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de-DE" sz="800" dirty="0">
                <a:solidFill>
                  <a:schemeClr val="hlink"/>
                </a:solidFill>
              </a:rPr>
            </a:br>
            <a:br>
              <a:rPr lang="de-DE" sz="1000" dirty="0">
                <a:solidFill>
                  <a:schemeClr val="hlink"/>
                </a:solidFill>
              </a:rPr>
            </a:br>
            <a:r>
              <a:rPr lang="de-DE" sz="4000" dirty="0">
                <a:solidFill>
                  <a:srgbClr val="CC0000"/>
                </a:solidFill>
              </a:rPr>
              <a:t>„Viele Wege führen zum Ziel.“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682F67E-F518-0D20-3564-79DBF5C00E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409825" y="3937000"/>
            <a:ext cx="4848225" cy="2041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de-DE" sz="8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Wir wünschen Ihnen 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die richtige 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Entscheidung</a:t>
            </a: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de-DE" sz="2800" b="1" dirty="0">
                <a:solidFill>
                  <a:srgbClr val="002060"/>
                </a:solidFill>
                <a:latin typeface="Comic Sans MS" pitchFamily="66" charset="0"/>
              </a:rPr>
              <a:t>zum Wohle Ihres Kindes!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de-DE" sz="300" dirty="0">
              <a:solidFill>
                <a:schemeClr val="accent4"/>
              </a:solidFill>
              <a:latin typeface="+mn-lt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de-DE" sz="300" dirty="0">
                <a:solidFill>
                  <a:schemeClr val="accent4"/>
                </a:solidFill>
                <a:latin typeface="+mn-lt"/>
              </a:rPr>
              <a:t>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  <p:bldP spid="4505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E1B7D8E-5797-9279-2366-EBBBA3E3A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342" name="Group 54">
            <a:extLst>
              <a:ext uri="{FF2B5EF4-FFF2-40B4-BE49-F238E27FC236}">
                <a16:creationId xmlns:a16="http://schemas.microsoft.com/office/drawing/2014/main" id="{11EE0844-3A1D-C22D-DE88-26B7253D5A26}"/>
              </a:ext>
            </a:extLst>
          </p:cNvPr>
          <p:cNvGraphicFramePr>
            <a:graphicFrameLocks noGrp="1"/>
          </p:cNvGraphicFramePr>
          <p:nvPr/>
        </p:nvGraphicFramePr>
        <p:xfrm>
          <a:off x="8316913" y="3213100"/>
          <a:ext cx="360362" cy="3289300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136" name="Rectangle 40">
            <a:extLst>
              <a:ext uri="{FF2B5EF4-FFF2-40B4-BE49-F238E27FC236}">
                <a16:creationId xmlns:a16="http://schemas.microsoft.com/office/drawing/2014/main" id="{4D89326C-B971-053E-4C68-C48AED71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73238"/>
            <a:ext cx="540067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Hochschulreife (FH bzw. Universität) </a:t>
            </a:r>
          </a:p>
        </p:txBody>
      </p:sp>
      <p:sp>
        <p:nvSpPr>
          <p:cNvPr id="4146" name="Rectangle 50">
            <a:extLst>
              <a:ext uri="{FF2B5EF4-FFF2-40B4-BE49-F238E27FC236}">
                <a16:creationId xmlns:a16="http://schemas.microsoft.com/office/drawing/2014/main" id="{1281BC3A-22C0-AA9A-D705-921C442C4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1773238"/>
            <a:ext cx="136842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Allg. Hochschulreife</a:t>
            </a:r>
          </a:p>
        </p:txBody>
      </p:sp>
      <p:sp>
        <p:nvSpPr>
          <p:cNvPr id="12321" name="Rectangle 51">
            <a:extLst>
              <a:ext uri="{FF2B5EF4-FFF2-40B4-BE49-F238E27FC236}">
                <a16:creationId xmlns:a16="http://schemas.microsoft.com/office/drawing/2014/main" id="{00100844-BE74-D45F-AE38-9BF78D5F5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225" y="1196975"/>
            <a:ext cx="485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Das bayerische Schulsystem</a:t>
            </a:r>
          </a:p>
        </p:txBody>
      </p:sp>
      <p:sp>
        <p:nvSpPr>
          <p:cNvPr id="12322" name="Line 52">
            <a:extLst>
              <a:ext uri="{FF2B5EF4-FFF2-40B4-BE49-F238E27FC236}">
                <a16:creationId xmlns:a16="http://schemas.microsoft.com/office/drawing/2014/main" id="{4504DF29-DB70-8CB8-7215-9ED39381D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644900"/>
            <a:ext cx="0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12323" name="Grafik 2">
            <a:extLst>
              <a:ext uri="{FF2B5EF4-FFF2-40B4-BE49-F238E27FC236}">
                <a16:creationId xmlns:a16="http://schemas.microsoft.com/office/drawing/2014/main" id="{A798339A-13D8-292B-9387-D2FBC8FD4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28838"/>
            <a:ext cx="640080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4" name="Grafik 4">
            <a:extLst>
              <a:ext uri="{FF2B5EF4-FFF2-40B4-BE49-F238E27FC236}">
                <a16:creationId xmlns:a16="http://schemas.microsoft.com/office/drawing/2014/main" id="{56E544F4-F0F2-FD1D-9F82-D7E160A54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295775"/>
            <a:ext cx="64008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>
            <a:extLst>
              <a:ext uri="{FF2B5EF4-FFF2-40B4-BE49-F238E27FC236}">
                <a16:creationId xmlns:a16="http://schemas.microsoft.com/office/drawing/2014/main" id="{3A884ECD-3217-E31D-0B00-AFB775B953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141663"/>
            <a:ext cx="8534400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41"/>
              </a:avLst>
            </a:prstTxWarp>
          </a:bodyPr>
          <a:lstStyle/>
          <a:p>
            <a:pPr algn="ctr"/>
            <a:r>
              <a:rPr lang="de-DE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Vielen Dank </a:t>
            </a:r>
          </a:p>
          <a:p>
            <a:pPr algn="ctr"/>
            <a:r>
              <a:rPr lang="de-DE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für Ihre Aufmerksamkeit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4560BB22-67FE-4761-0040-6CF4F6149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342" name="Group 54">
            <a:extLst>
              <a:ext uri="{FF2B5EF4-FFF2-40B4-BE49-F238E27FC236}">
                <a16:creationId xmlns:a16="http://schemas.microsoft.com/office/drawing/2014/main" id="{BA32CD54-AF4A-F34B-3C62-BC57730183D5}"/>
              </a:ext>
            </a:extLst>
          </p:cNvPr>
          <p:cNvGraphicFramePr>
            <a:graphicFrameLocks noGrp="1"/>
          </p:cNvGraphicFramePr>
          <p:nvPr/>
        </p:nvGraphicFramePr>
        <p:xfrm>
          <a:off x="8316913" y="3213100"/>
          <a:ext cx="360362" cy="3289300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136" name="Rectangle 40">
            <a:extLst>
              <a:ext uri="{FF2B5EF4-FFF2-40B4-BE49-F238E27FC236}">
                <a16:creationId xmlns:a16="http://schemas.microsoft.com/office/drawing/2014/main" id="{4C1BE31D-ECE0-4EA5-E038-7F89DD81A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73238"/>
            <a:ext cx="540067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Hochschulreife (FH bzw. Universität) </a:t>
            </a:r>
          </a:p>
        </p:txBody>
      </p:sp>
      <p:sp>
        <p:nvSpPr>
          <p:cNvPr id="4146" name="Rectangle 50">
            <a:extLst>
              <a:ext uri="{FF2B5EF4-FFF2-40B4-BE49-F238E27FC236}">
                <a16:creationId xmlns:a16="http://schemas.microsoft.com/office/drawing/2014/main" id="{B88B4464-429A-24A3-5DC6-4EB6F0700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1773238"/>
            <a:ext cx="1368425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solidFill>
                  <a:schemeClr val="tx1"/>
                </a:solidFill>
                <a:latin typeface="Arial" charset="0"/>
              </a:rPr>
              <a:t>Allg. Hochschulreife</a:t>
            </a:r>
          </a:p>
        </p:txBody>
      </p:sp>
      <p:sp>
        <p:nvSpPr>
          <p:cNvPr id="14369" name="Rectangle 51">
            <a:extLst>
              <a:ext uri="{FF2B5EF4-FFF2-40B4-BE49-F238E27FC236}">
                <a16:creationId xmlns:a16="http://schemas.microsoft.com/office/drawing/2014/main" id="{A54D3047-32A4-6B7A-A5F1-C010C305F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225" y="1196975"/>
            <a:ext cx="4859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002060"/>
                </a:solidFill>
              </a:rPr>
              <a:t>Das bayerische Schulsystem</a:t>
            </a:r>
          </a:p>
        </p:txBody>
      </p:sp>
      <p:sp>
        <p:nvSpPr>
          <p:cNvPr id="14370" name="Line 52">
            <a:extLst>
              <a:ext uri="{FF2B5EF4-FFF2-40B4-BE49-F238E27FC236}">
                <a16:creationId xmlns:a16="http://schemas.microsoft.com/office/drawing/2014/main" id="{65C6FABE-5556-7544-AAB2-26C770852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644900"/>
            <a:ext cx="0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14371" name="Grafik 4">
            <a:extLst>
              <a:ext uri="{FF2B5EF4-FFF2-40B4-BE49-F238E27FC236}">
                <a16:creationId xmlns:a16="http://schemas.microsoft.com/office/drawing/2014/main" id="{A3D9283E-01A1-58CE-323E-59E00B528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054225"/>
            <a:ext cx="680085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50416434-A3CA-091B-9B40-16AF219B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1979613"/>
            <a:ext cx="77771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810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endParaRPr lang="de-DE" altLang="de-DE">
              <a:solidFill>
                <a:schemeClr val="bg1"/>
              </a:solidFill>
            </a:endParaRPr>
          </a:p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Jahresfortgangsnoten in Deutsch, Mathematik, HSU</a:t>
            </a:r>
            <a:endParaRPr lang="de-DE" altLang="de-DE" sz="800">
              <a:solidFill>
                <a:schemeClr val="bg1"/>
              </a:solidFill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5B35AC11-977C-A577-2D83-A2F602CB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814638"/>
            <a:ext cx="6913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Gesamtdurchschnitt aus D, M und HSU</a:t>
            </a:r>
            <a:r>
              <a:rPr lang="de-DE" altLang="de-DE" sz="2800">
                <a:solidFill>
                  <a:schemeClr val="bg1"/>
                </a:solidFill>
              </a:rPr>
              <a:t>		</a:t>
            </a:r>
            <a:endParaRPr lang="de-DE" altLang="de-DE" sz="2000">
              <a:solidFill>
                <a:schemeClr val="bg1"/>
              </a:solidFill>
            </a:endParaRP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177F5CEB-A318-0FCC-7A0D-2F3815602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196975"/>
            <a:ext cx="5472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Übertrittszeugnis in der Jgst. 4</a:t>
            </a:r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E38F34DF-0037-4CD7-090F-FF490AC0E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4310063"/>
            <a:ext cx="8029575" cy="83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solidFill>
                  <a:schemeClr val="bg1"/>
                </a:solidFill>
              </a:rPr>
              <a:t>Ausgabe am ersten Unterrichtstag im Mai </a:t>
            </a:r>
          </a:p>
          <a:p>
            <a:pPr marL="0" indent="0" eaLnBrk="1" hangingPunct="1">
              <a:buClr>
                <a:srgbClr val="FFCC00"/>
              </a:buClr>
              <a:defRPr/>
            </a:pPr>
            <a:r>
              <a:rPr lang="de-DE" alt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13C91CBE-32D8-9C81-3FAF-8354E53A5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597525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gilt nur für das folgende Schuljahr     </a:t>
            </a:r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6E63B238-4D3B-DF89-9F3C-97E0621D0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333750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de-DE" altLang="de-DE">
                <a:solidFill>
                  <a:schemeClr val="bg1"/>
                </a:solidFill>
              </a:rPr>
              <a:t>zusammenfassende Beurteilung zur Übertrittseignung</a:t>
            </a: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84AD1CC7-440F-C392-22F7-586A197EE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475" y="4857750"/>
            <a:ext cx="2516188" cy="566738"/>
          </a:xfrm>
          <a:prstGeom prst="rect">
            <a:avLst/>
          </a:prstGeom>
          <a:solidFill>
            <a:srgbClr val="FFCC66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>
                <a:solidFill>
                  <a:srgbClr val="FF0000"/>
                </a:solidFill>
              </a:rPr>
              <a:t>02. Mai 2023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utoUpdateAnimBg="0"/>
      <p:bldP spid="88071" grpId="0" autoUpdateAnimBg="0"/>
      <p:bldP spid="88072" grpId="0" autoUpdateAnimBg="0"/>
      <p:bldP spid="88073" grpId="0" autoUpdateAnimBg="0"/>
      <p:bldP spid="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1D59EC78-6C14-3251-9866-597F78761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057400"/>
            <a:ext cx="8928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  <a:sym typeface="Wingdings" panose="05000000000000000000" pitchFamily="2" charset="2"/>
              </a:rPr>
              <a:t>aus der 4. Klasse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</a:rPr>
              <a:t>in die 5. Klasse </a:t>
            </a:r>
            <a:r>
              <a:rPr lang="de-DE" altLang="de-DE" sz="3200">
                <a:solidFill>
                  <a:schemeClr val="accent2"/>
                </a:solidFill>
              </a:rPr>
              <a:t>Gymnasium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57E0AA2D-F4C3-C757-A439-A427CBD67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6315075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>
                <a:solidFill>
                  <a:schemeClr val="bg1"/>
                </a:solidFill>
                <a:latin typeface="Times New Roman" panose="02020603050405020304" pitchFamily="18" charset="0"/>
              </a:rPr>
              <a:t>      </a:t>
            </a:r>
            <a:r>
              <a:rPr lang="de-DE" altLang="de-DE" sz="2800">
                <a:solidFill>
                  <a:schemeClr val="bg1"/>
                </a:solidFill>
              </a:rPr>
              <a:t>Gesamtdurchschnitt aus D, M, HSU 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    </a:t>
            </a:r>
            <a:r>
              <a:rPr lang="de-DE" altLang="de-DE" sz="2800">
                <a:solidFill>
                  <a:schemeClr val="accent2"/>
                </a:solidFill>
              </a:rPr>
              <a:t>2,33</a:t>
            </a:r>
            <a:r>
              <a:rPr lang="de-DE" altLang="de-DE" sz="2800">
                <a:solidFill>
                  <a:schemeClr val="bg1"/>
                </a:solidFill>
              </a:rPr>
              <a:t> oder besser 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 sz="900">
              <a:solidFill>
                <a:schemeClr val="bg1"/>
              </a:solidFill>
            </a:endParaRP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  <a:sym typeface="Wingdings" panose="05000000000000000000" pitchFamily="2" charset="2"/>
              </a:rPr>
              <a:t>     Aufnahme ohne Probeunterricht</a:t>
            </a:r>
            <a:r>
              <a:rPr lang="de-DE" altLang="de-DE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de-DE" altLang="de-DE" sz="900">
              <a:solidFill>
                <a:schemeClr val="bg1"/>
              </a:solidFill>
            </a:endParaRP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0D4D67F2-0429-6731-CAF8-385EAEDF1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E4161A5E-FEDF-2B1F-888A-83955654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05038"/>
            <a:ext cx="6743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>
                <a:solidFill>
                  <a:schemeClr val="bg1"/>
                </a:solidFill>
              </a:rPr>
              <a:t>in die 5. Klasse </a:t>
            </a:r>
            <a:r>
              <a:rPr lang="de-DE" altLang="de-DE" sz="3200">
                <a:solidFill>
                  <a:schemeClr val="accent2"/>
                </a:solidFill>
              </a:rPr>
              <a:t>Gymnasium</a:t>
            </a:r>
          </a:p>
        </p:txBody>
      </p:sp>
      <p:sp>
        <p:nvSpPr>
          <p:cNvPr id="58375" name="Text Box 7">
            <a:extLst>
              <a:ext uri="{FF2B5EF4-FFF2-40B4-BE49-F238E27FC236}">
                <a16:creationId xmlns:a16="http://schemas.microsoft.com/office/drawing/2014/main" id="{A02FB60F-6B0D-03BC-F4C8-3348A55E9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97200"/>
            <a:ext cx="7272337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GSO § 2:</a:t>
            </a:r>
          </a:p>
          <a:p>
            <a:pPr algn="just" eaLnBrk="1" hangingPunct="1"/>
            <a:r>
              <a:rPr lang="de-DE" altLang="de-DE">
                <a:solidFill>
                  <a:schemeClr val="tx1"/>
                </a:solidFill>
              </a:rPr>
              <a:t>	</a:t>
            </a:r>
            <a:r>
              <a:rPr lang="de-DE" altLang="de-DE">
                <a:solidFill>
                  <a:schemeClr val="bg1"/>
                </a:solidFill>
              </a:rPr>
              <a:t>Die Aufnahme setzt voraus, dass die Schülerin oder der Schüler am </a:t>
            </a:r>
            <a:r>
              <a:rPr lang="de-DE" altLang="de-DE" b="1">
                <a:solidFill>
                  <a:schemeClr val="bg1"/>
                </a:solidFill>
              </a:rPr>
              <a:t>30. September des Schuljahres </a:t>
            </a:r>
            <a:r>
              <a:rPr lang="de-DE" altLang="de-DE">
                <a:solidFill>
                  <a:schemeClr val="bg1"/>
                </a:solidFill>
              </a:rPr>
              <a:t>das </a:t>
            </a:r>
            <a:r>
              <a:rPr lang="de-DE" altLang="de-DE" b="1">
                <a:solidFill>
                  <a:schemeClr val="bg1"/>
                </a:solidFill>
              </a:rPr>
              <a:t>12. Lebensjahr noch nicht vollendet</a:t>
            </a:r>
            <a:r>
              <a:rPr lang="de-DE" altLang="de-DE">
                <a:solidFill>
                  <a:schemeClr val="bg1"/>
                </a:solidFill>
              </a:rPr>
              <a:t> hat; über Ausnahmen in besonderen Fällen entscheidet die Schulleiterin oder der Schulleiter.</a:t>
            </a:r>
          </a:p>
        </p:txBody>
      </p:sp>
      <p:sp>
        <p:nvSpPr>
          <p:cNvPr id="17412" name="Rectangle 8">
            <a:extLst>
              <a:ext uri="{FF2B5EF4-FFF2-40B4-BE49-F238E27FC236}">
                <a16:creationId xmlns:a16="http://schemas.microsoft.com/office/drawing/2014/main" id="{E233468A-B7DE-3279-13C9-69F487E1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F6E2B64B-3A28-98E9-984F-C7B056A3B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6815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  <a:sym typeface="Wingdings" panose="05000000000000000000" pitchFamily="2" charset="2"/>
              </a:rPr>
              <a:t>aus der 4. Klasse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3200">
                <a:solidFill>
                  <a:schemeClr val="bg1"/>
                </a:solidFill>
              </a:rPr>
              <a:t>in die 5. Klasse </a:t>
            </a:r>
            <a:r>
              <a:rPr lang="de-DE" altLang="de-DE" sz="3200">
                <a:solidFill>
                  <a:schemeClr val="accent2"/>
                </a:solidFill>
              </a:rPr>
              <a:t>Realschule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6516A976-FE2C-E034-5C9F-57A0523C6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3495675"/>
            <a:ext cx="6473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1905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   Gesamtdurchschnitt aus D, M, HSU  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</a:rPr>
              <a:t>   </a:t>
            </a:r>
            <a:r>
              <a:rPr lang="de-DE" altLang="de-DE" sz="2800">
                <a:solidFill>
                  <a:srgbClr val="C00000"/>
                </a:solidFill>
              </a:rPr>
              <a:t> 2,66 </a:t>
            </a:r>
            <a:r>
              <a:rPr lang="de-DE" altLang="de-DE" sz="2800">
                <a:solidFill>
                  <a:schemeClr val="bg1"/>
                </a:solidFill>
                <a:sym typeface="Wingdings" panose="05000000000000000000" pitchFamily="2" charset="2"/>
              </a:rPr>
              <a:t>oder besser</a:t>
            </a: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endParaRPr lang="de-DE" altLang="de-DE" sz="90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de-DE" altLang="de-DE" sz="2800">
                <a:solidFill>
                  <a:schemeClr val="bg1"/>
                </a:solidFill>
                <a:sym typeface="Wingdings" panose="05000000000000000000" pitchFamily="2" charset="2"/>
              </a:rPr>
              <a:t>		Aufnahme ohne Probeunterricht </a:t>
            </a:r>
            <a:endParaRPr lang="de-DE" altLang="de-DE" sz="2800">
              <a:solidFill>
                <a:schemeClr val="bg1"/>
              </a:solidFill>
            </a:endParaRP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DF6478E-40DC-1115-7549-C6CB88B23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96975"/>
            <a:ext cx="4319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002060"/>
                </a:solidFill>
              </a:rPr>
              <a:t>Übertrittsbedingungen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Deimo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1896</Words>
  <Application>Microsoft Office PowerPoint</Application>
  <PresentationFormat>Bildschirmpräsentation (4:3)</PresentationFormat>
  <Paragraphs>430</Paragraphs>
  <Slides>40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50" baseType="lpstr">
      <vt:lpstr>Arial</vt:lpstr>
      <vt:lpstr>Wingdings 3</vt:lpstr>
      <vt:lpstr>Verdana</vt:lpstr>
      <vt:lpstr>Wingdings 2</vt:lpstr>
      <vt:lpstr>Times New Roman</vt:lpstr>
      <vt:lpstr>Wingdings</vt:lpstr>
      <vt:lpstr>Tahoma</vt:lpstr>
      <vt:lpstr>Symbol</vt:lpstr>
      <vt:lpstr>Comic Sans MS</vt:lpstr>
      <vt:lpstr>9_Deimos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„Viele Wege führen zum Ziel.“</vt:lpstr>
      <vt:lpstr>PowerPoint-Präsentation</vt:lpstr>
    </vt:vector>
  </TitlesOfParts>
  <Company>Hauptschule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</dc:creator>
  <cp:lastModifiedBy>Krieglstein Ulrike</cp:lastModifiedBy>
  <cp:revision>462</cp:revision>
  <cp:lastPrinted>2020-09-11T09:17:40Z</cp:lastPrinted>
  <dcterms:created xsi:type="dcterms:W3CDTF">2002-11-07T20:11:51Z</dcterms:created>
  <dcterms:modified xsi:type="dcterms:W3CDTF">2022-10-12T18:37:29Z</dcterms:modified>
</cp:coreProperties>
</file>